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Montserrat"/>
      <p:regular r:id="rId26"/>
      <p:bold r:id="rId27"/>
      <p:italic r:id="rId28"/>
      <p:boldItalic r:id="rId29"/>
    </p:embeddedFont>
    <p:embeddedFont>
      <p:font typeface="Montserrat Black"/>
      <p:bold r:id="rId30"/>
      <p:boldItalic r:id="rId31"/>
    </p:embeddedFont>
    <p:embeddedFont>
      <p:font typeface="Montserrat ExtraBold"/>
      <p:bold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4" roundtripDataSignature="AMtx7mgiBlRVebjjxaA2NapqioFew/hZ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regular.fntdata"/><Relationship Id="rId25" Type="http://schemas.openxmlformats.org/officeDocument/2006/relationships/font" Target="fonts/Roboto-boldItalic.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lack-boldItalic.fntdata"/><Relationship Id="rId30" Type="http://schemas.openxmlformats.org/officeDocument/2006/relationships/font" Target="fonts/MontserratBlack-bold.fntdata"/><Relationship Id="rId11" Type="http://schemas.openxmlformats.org/officeDocument/2006/relationships/slide" Target="slides/slide5.xml"/><Relationship Id="rId33" Type="http://schemas.openxmlformats.org/officeDocument/2006/relationships/font" Target="fonts/MontserratExtraBold-boldItalic.fntdata"/><Relationship Id="rId10" Type="http://schemas.openxmlformats.org/officeDocument/2006/relationships/slide" Target="slides/slide4.xml"/><Relationship Id="rId32" Type="http://schemas.openxmlformats.org/officeDocument/2006/relationships/font" Target="fonts/MontserratExtraBold-bold.fntdata"/><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Today we’re going to talk about RNN and LSTM model.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This presentation is structured as follows. </a:t>
            </a:r>
            <a:endParaRPr/>
          </a:p>
          <a:p>
            <a:pPr indent="0" lvl="0" marL="0" rtl="0" algn="l">
              <a:lnSpc>
                <a:spcPct val="100000"/>
              </a:lnSpc>
              <a:spcBef>
                <a:spcPts val="0"/>
              </a:spcBef>
              <a:spcAft>
                <a:spcPts val="0"/>
              </a:spcAft>
              <a:buClr>
                <a:schemeClr val="dk1"/>
              </a:buClr>
              <a:buSzPts val="1100"/>
              <a:buFont typeface="Arial"/>
              <a:buNone/>
            </a:pPr>
            <a:r>
              <a:rPr lang="en"/>
              <a:t>First, I’ll introduce basic concept of RNN.</a:t>
            </a:r>
            <a:endParaRPr/>
          </a:p>
          <a:p>
            <a:pPr indent="0" lvl="0" marL="0" rtl="0" algn="l">
              <a:lnSpc>
                <a:spcPct val="100000"/>
              </a:lnSpc>
              <a:spcBef>
                <a:spcPts val="0"/>
              </a:spcBef>
              <a:spcAft>
                <a:spcPts val="0"/>
              </a:spcAft>
              <a:buClr>
                <a:schemeClr val="dk1"/>
              </a:buClr>
              <a:buSzPts val="1100"/>
              <a:buFont typeface="Arial"/>
              <a:buNone/>
            </a:pPr>
            <a:r>
              <a:rPr lang="en"/>
              <a:t>Next, Chenwei will talk about LSTM.</a:t>
            </a:r>
            <a:endParaRPr/>
          </a:p>
          <a:p>
            <a:pPr indent="0" lvl="0" marL="0" rtl="0" algn="l">
              <a:lnSpc>
                <a:spcPct val="100000"/>
              </a:lnSpc>
              <a:spcBef>
                <a:spcPts val="0"/>
              </a:spcBef>
              <a:spcAft>
                <a:spcPts val="0"/>
              </a:spcAft>
              <a:buClr>
                <a:schemeClr val="dk1"/>
              </a:buClr>
              <a:buSzPts val="1100"/>
              <a:buFont typeface="Arial"/>
              <a:buNone/>
            </a:pPr>
            <a:r>
              <a:rPr lang="en"/>
              <a:t>Lastly, Cheng-Yun will compare RNN and LSTM.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8d545be523_2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18d545be523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8d545be52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8d545be523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8d545be523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18d545be523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8d545be523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8d545be523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feed forward calculations use the same set of parameters (weight and bias) in all time steps.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8d545be52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8d545be523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8d6d10e314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8d6d10e314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feed forward calculations use the same set of parameters (weight and bias) in all time steps.</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9b3c4952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159b3c4952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525252"/>
                </a:solidFill>
                <a:highlight>
                  <a:srgbClr val="FFFFFF"/>
                </a:highlight>
              </a:rPr>
              <a:t>So why RNN?</a:t>
            </a:r>
            <a:endParaRPr sz="1200">
              <a:solidFill>
                <a:srgbClr val="525252"/>
              </a:solidFill>
              <a:highlight>
                <a:srgbClr val="FFFFFF"/>
              </a:highlight>
            </a:endParaRPr>
          </a:p>
          <a:p>
            <a:pPr indent="0" lvl="0" marL="0" rtl="0" algn="l">
              <a:lnSpc>
                <a:spcPct val="100000"/>
              </a:lnSpc>
              <a:spcBef>
                <a:spcPts val="0"/>
              </a:spcBef>
              <a:spcAft>
                <a:spcPts val="0"/>
              </a:spcAft>
              <a:buSzPts val="1100"/>
              <a:buNone/>
            </a:pPr>
            <a:r>
              <a:t/>
            </a:r>
            <a:endParaRPr sz="1200">
              <a:solidFill>
                <a:srgbClr val="525252"/>
              </a:solidFill>
              <a:highlight>
                <a:srgbClr val="FFFFFF"/>
              </a:highlight>
            </a:endParaRPr>
          </a:p>
          <a:p>
            <a:pPr indent="0" lvl="0" marL="0" rtl="0" algn="l">
              <a:lnSpc>
                <a:spcPct val="100000"/>
              </a:lnSpc>
              <a:spcBef>
                <a:spcPts val="0"/>
              </a:spcBef>
              <a:spcAft>
                <a:spcPts val="0"/>
              </a:spcAft>
              <a:buSzPts val="1100"/>
              <a:buNone/>
            </a:pPr>
            <a:r>
              <a:t/>
            </a:r>
            <a:endParaRPr sz="1200">
              <a:solidFill>
                <a:srgbClr val="525252"/>
              </a:solidFill>
              <a:highlight>
                <a:srgbClr val="FFFFFF"/>
              </a:highlight>
            </a:endParaRPr>
          </a:p>
          <a:p>
            <a:pPr indent="0" lvl="0" marL="0" rtl="0" algn="l">
              <a:lnSpc>
                <a:spcPct val="100000"/>
              </a:lnSpc>
              <a:spcBef>
                <a:spcPts val="0"/>
              </a:spcBef>
              <a:spcAft>
                <a:spcPts val="0"/>
              </a:spcAft>
              <a:buSzPts val="1100"/>
              <a:buNone/>
            </a:pPr>
            <a:r>
              <a:rPr lang="en" sz="1200">
                <a:solidFill>
                  <a:srgbClr val="525252"/>
                </a:solidFill>
                <a:highlight>
                  <a:srgbClr val="FFFFFF"/>
                </a:highlight>
              </a:rPr>
              <a:t>While traditional deep neural networks assume that inputs and outputs are independent of each other,</a:t>
            </a:r>
            <a:endParaRPr sz="1200">
              <a:solidFill>
                <a:srgbClr val="525252"/>
              </a:solidFill>
              <a:highlight>
                <a:srgbClr val="FFFFFF"/>
              </a:highlight>
            </a:endParaRPr>
          </a:p>
          <a:p>
            <a:pPr indent="0" lvl="0" marL="0" rtl="0" algn="l">
              <a:lnSpc>
                <a:spcPct val="100000"/>
              </a:lnSpc>
              <a:spcBef>
                <a:spcPts val="0"/>
              </a:spcBef>
              <a:spcAft>
                <a:spcPts val="0"/>
              </a:spcAft>
              <a:buSzPts val="1100"/>
              <a:buNone/>
            </a:pPr>
            <a:r>
              <a:rPr lang="en" sz="1200">
                <a:solidFill>
                  <a:srgbClr val="525252"/>
                </a:solidFill>
                <a:highlight>
                  <a:srgbClr val="FFFFFF"/>
                </a:highlight>
              </a:rPr>
              <a:t> the output of recurrent neural networks depend on the prior elements within the sequence.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59b3c4952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59b3c4952c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51565E"/>
                </a:solidFill>
                <a:highlight>
                  <a:srgbClr val="FFFFFF"/>
                </a:highlight>
                <a:latin typeface="Roboto"/>
                <a:ea typeface="Roboto"/>
                <a:cs typeface="Roboto"/>
                <a:sym typeface="Roboto"/>
              </a:rPr>
              <a:t>Here’s architecture of RNN</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 sz="1200">
                <a:solidFill>
                  <a:srgbClr val="51565E"/>
                </a:solidFill>
                <a:highlight>
                  <a:srgbClr val="FFFFFF"/>
                </a:highlight>
                <a:latin typeface="Roboto"/>
                <a:ea typeface="Roboto"/>
                <a:cs typeface="Roboto"/>
                <a:sym typeface="Roboto"/>
              </a:rPr>
              <a:t>Here, “x” is the input layer, “h” is the hidden layer, and “y” is the output layer. </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 sz="1200">
                <a:solidFill>
                  <a:srgbClr val="51565E"/>
                </a:solidFill>
                <a:highlight>
                  <a:srgbClr val="FFFFFF"/>
                </a:highlight>
                <a:latin typeface="Roboto"/>
                <a:ea typeface="Roboto"/>
                <a:cs typeface="Roboto"/>
                <a:sym typeface="Roboto"/>
              </a:rPr>
              <a:t>The input layer ‘x’ takes in the input to the neural network and processes it and passes it onto the middle layer.  At any given time t, the current input is a combination of input at x(t) and x(t-1).</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2000"/>
              </a:spcBef>
              <a:spcAft>
                <a:spcPts val="0"/>
              </a:spcAft>
              <a:buSzPts val="1100"/>
              <a:buNone/>
            </a:pPr>
            <a:r>
              <a:rPr lang="en" sz="1200">
                <a:solidFill>
                  <a:srgbClr val="51565E"/>
                </a:solidFill>
                <a:highlight>
                  <a:srgbClr val="FFFFFF"/>
                </a:highlight>
                <a:latin typeface="Roboto"/>
                <a:ea typeface="Roboto"/>
                <a:cs typeface="Roboto"/>
                <a:sym typeface="Roboto"/>
              </a:rPr>
              <a:t>The middle layer ‘h’ can consist of multiple hidden layers, each has own activation functions and weights and biases. </a:t>
            </a:r>
            <a:endParaRPr sz="1200">
              <a:solidFill>
                <a:srgbClr val="51565E"/>
              </a:solidFill>
              <a:highlight>
                <a:srgbClr val="FFFFFF"/>
              </a:highlight>
              <a:latin typeface="Roboto"/>
              <a:ea typeface="Roboto"/>
              <a:cs typeface="Roboto"/>
              <a:sym typeface="Roboto"/>
            </a:endParaRPr>
          </a:p>
          <a:p>
            <a:pPr indent="0" lvl="0" marL="0" rtl="0" algn="l">
              <a:lnSpc>
                <a:spcPct val="115000"/>
              </a:lnSpc>
              <a:spcBef>
                <a:spcPts val="2000"/>
              </a:spcBef>
              <a:spcAft>
                <a:spcPts val="0"/>
              </a:spcAft>
              <a:buClr>
                <a:schemeClr val="dk1"/>
              </a:buClr>
              <a:buSzPts val="1100"/>
              <a:buFont typeface="Arial"/>
              <a:buNone/>
            </a:pPr>
            <a:r>
              <a:rPr lang="en" sz="1200">
                <a:solidFill>
                  <a:srgbClr val="51565E"/>
                </a:solidFill>
                <a:highlight>
                  <a:srgbClr val="FFFFFF"/>
                </a:highlight>
                <a:latin typeface="Roboto"/>
                <a:ea typeface="Roboto"/>
                <a:cs typeface="Roboto"/>
                <a:sym typeface="Roboto"/>
              </a:rPr>
              <a:t>The RNN will standardize the different activation functions and weights and biases so that each hidden layer has the same parameters.</a:t>
            </a:r>
            <a:endParaRPr sz="1200">
              <a:solidFill>
                <a:srgbClr val="51565E"/>
              </a:solidFill>
              <a:highlight>
                <a:srgbClr val="FFFFFF"/>
              </a:highlight>
              <a:latin typeface="Roboto"/>
              <a:ea typeface="Roboto"/>
              <a:cs typeface="Roboto"/>
              <a:sym typeface="Roboto"/>
            </a:endParaRPr>
          </a:p>
          <a:p>
            <a:pPr indent="0" lvl="0" marL="0" rtl="0" algn="l">
              <a:lnSpc>
                <a:spcPct val="100000"/>
              </a:lnSpc>
              <a:spcBef>
                <a:spcPts val="2000"/>
              </a:spcBef>
              <a:spcAft>
                <a:spcPts val="0"/>
              </a:spcAft>
              <a:buSzPts val="1100"/>
              <a:buNone/>
            </a:pPr>
            <a:r>
              <a:t/>
            </a:r>
            <a:endParaRPr sz="1200">
              <a:solidFill>
                <a:srgbClr val="24292E"/>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9b3c4952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159b3c4952c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These three functions are commonly used activation functions.</a:t>
            </a:r>
            <a:endParaRPr/>
          </a:p>
          <a:p>
            <a:pPr indent="0" lvl="0" marL="0" rtl="0" algn="l">
              <a:lnSpc>
                <a:spcPct val="100000"/>
              </a:lnSpc>
              <a:spcBef>
                <a:spcPts val="0"/>
              </a:spcBef>
              <a:spcAft>
                <a:spcPts val="0"/>
              </a:spcAft>
              <a:buSzPts val="1100"/>
              <a:buNone/>
            </a:pPr>
            <a:r>
              <a:rPr lang="en"/>
              <a:t>an activation function determines whether a neuron should be activated. </a:t>
            </a:r>
            <a:endParaRPr/>
          </a:p>
          <a:p>
            <a:pPr indent="0" lvl="0" marL="0" rtl="0" algn="l">
              <a:lnSpc>
                <a:spcPct val="100000"/>
              </a:lnSpc>
              <a:spcBef>
                <a:spcPts val="0"/>
              </a:spcBef>
              <a:spcAft>
                <a:spcPts val="0"/>
              </a:spcAft>
              <a:buSzPts val="1100"/>
              <a:buNone/>
            </a:pPr>
            <a:r>
              <a:rPr lang="en"/>
              <a:t>The nonlinear functions typically convert the output of a given neuron to a value between 0 and 1 or -1 and 1.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59b3c4952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g159b3c4952c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Clr>
                <a:srgbClr val="57068C"/>
              </a:buClr>
              <a:buSzPts val="1400"/>
              <a:buFont typeface="Montserrat"/>
              <a:buChar char="●"/>
            </a:pPr>
            <a:r>
              <a:rPr lang="en" sz="1400">
                <a:solidFill>
                  <a:srgbClr val="333333"/>
                </a:solidFill>
                <a:latin typeface="Montserrat"/>
                <a:ea typeface="Montserrat"/>
                <a:cs typeface="Montserrat"/>
                <a:sym typeface="Montserrat"/>
              </a:rPr>
              <a:t>RNN is hard to train because of the gradient problem.</a:t>
            </a:r>
            <a:endParaRPr sz="1400">
              <a:solidFill>
                <a:srgbClr val="333333"/>
              </a:solidFill>
              <a:latin typeface="Montserrat"/>
              <a:ea typeface="Montserrat"/>
              <a:cs typeface="Montserrat"/>
              <a:sym typeface="Montserrat"/>
            </a:endParaRPr>
          </a:p>
          <a:p>
            <a:pPr indent="-317500" lvl="0" marL="457200" rtl="0" algn="l">
              <a:lnSpc>
                <a:spcPct val="125000"/>
              </a:lnSpc>
              <a:spcBef>
                <a:spcPts val="0"/>
              </a:spcBef>
              <a:spcAft>
                <a:spcPts val="0"/>
              </a:spcAft>
              <a:buClr>
                <a:srgbClr val="57068C"/>
              </a:buClr>
              <a:buSzPts val="1400"/>
              <a:buFont typeface="Montserrat"/>
              <a:buChar char="●"/>
            </a:pPr>
            <a:r>
              <a:rPr lang="en" sz="1400">
                <a:solidFill>
                  <a:srgbClr val="333333"/>
                </a:solidFill>
                <a:latin typeface="Montserrat"/>
                <a:ea typeface="Montserrat"/>
                <a:cs typeface="Montserrat"/>
                <a:sym typeface="Montserrat"/>
              </a:rPr>
              <a:t>Difficult to capture long term dependencies because of multiplicative gradient that can be exponentially decreasing/increasing with respect to the number of layers</a:t>
            </a:r>
            <a:endParaRPr sz="1400">
              <a:solidFill>
                <a:srgbClr val="333333"/>
              </a:solidFill>
              <a:latin typeface="Montserrat"/>
              <a:ea typeface="Montserrat"/>
              <a:cs typeface="Montserrat"/>
              <a:sym typeface="Montserrat"/>
            </a:endParaRPr>
          </a:p>
          <a:p>
            <a:pPr indent="0" lvl="0" marL="0" rtl="0" algn="l">
              <a:lnSpc>
                <a:spcPct val="125000"/>
              </a:lnSpc>
              <a:spcBef>
                <a:spcPts val="1600"/>
              </a:spcBef>
              <a:spcAft>
                <a:spcPts val="0"/>
              </a:spcAft>
              <a:buNone/>
            </a:pPr>
            <a:r>
              <a:t/>
            </a:r>
            <a:endParaRPr sz="1400">
              <a:solidFill>
                <a:srgbClr val="333333"/>
              </a:solidFill>
              <a:latin typeface="Montserrat"/>
              <a:ea typeface="Montserrat"/>
              <a:cs typeface="Montserrat"/>
              <a:sym typeface="Montserrat"/>
            </a:endParaRPr>
          </a:p>
          <a:p>
            <a:pPr indent="-317500" lvl="0" marL="457200" rtl="0" algn="l">
              <a:lnSpc>
                <a:spcPct val="125000"/>
              </a:lnSpc>
              <a:spcBef>
                <a:spcPts val="1600"/>
              </a:spcBef>
              <a:spcAft>
                <a:spcPts val="0"/>
              </a:spcAft>
              <a:buClr>
                <a:srgbClr val="333333"/>
              </a:buClr>
              <a:buSzPts val="1400"/>
              <a:buFont typeface="Montserrat"/>
              <a:buChar char="●"/>
            </a:pPr>
            <a:r>
              <a:rPr lang="en" sz="1200">
                <a:solidFill>
                  <a:srgbClr val="51565E"/>
                </a:solidFill>
                <a:highlight>
                  <a:srgbClr val="FFFFFF"/>
                </a:highlight>
                <a:latin typeface="Roboto"/>
                <a:ea typeface="Roboto"/>
                <a:cs typeface="Roboto"/>
                <a:sym typeface="Roboto"/>
              </a:rPr>
              <a:t>Now, let’s discuss the most popular and efficient way to deal with gradient problems, i.e., Long Short-Term Memory Network (LSTMs).</a:t>
            </a:r>
            <a:endParaRPr sz="1400">
              <a:solidFill>
                <a:srgbClr val="333333"/>
              </a:solidFill>
              <a:latin typeface="Montserrat"/>
              <a:ea typeface="Montserrat"/>
              <a:cs typeface="Montserrat"/>
              <a:sym typeface="Montserrat"/>
            </a:endParaRPr>
          </a:p>
          <a:p>
            <a:pPr indent="0" lvl="0" marL="0" rtl="0" algn="l">
              <a:lnSpc>
                <a:spcPct val="125000"/>
              </a:lnSpc>
              <a:spcBef>
                <a:spcPts val="1600"/>
              </a:spcBef>
              <a:spcAft>
                <a:spcPts val="1600"/>
              </a:spcAft>
              <a:buNone/>
            </a:pPr>
            <a:r>
              <a:t/>
            </a:r>
            <a:endParaRPr sz="1400">
              <a:solidFill>
                <a:srgbClr val="333333"/>
              </a:solidFill>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8d545be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18d545be52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8d545be523_2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g18d545be523_2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57068C"/>
        </a:solidFill>
      </p:bgPr>
    </p:bg>
    <p:spTree>
      <p:nvGrpSpPr>
        <p:cNvPr id="8" name="Shape 8"/>
        <p:cNvGrpSpPr/>
        <p:nvPr/>
      </p:nvGrpSpPr>
      <p:grpSpPr>
        <a:xfrm>
          <a:off x="0" y="0"/>
          <a:ext cx="0" cy="0"/>
          <a:chOff x="0" y="0"/>
          <a:chExt cx="0" cy="0"/>
        </a:xfrm>
      </p:grpSpPr>
      <p:pic>
        <p:nvPicPr>
          <p:cNvPr descr="Aerial view of New York City." id="9" name="Google Shape;9;p15"/>
          <p:cNvPicPr preferRelativeResize="0"/>
          <p:nvPr/>
        </p:nvPicPr>
        <p:blipFill rotWithShape="1">
          <a:blip r:embed="rId2">
            <a:alphaModFix amt="25000"/>
          </a:blip>
          <a:srcRect b="2234" l="0" r="734" t="14018"/>
          <a:stretch/>
        </p:blipFill>
        <p:spPr>
          <a:xfrm>
            <a:off x="1" y="0"/>
            <a:ext cx="9143999" cy="5143499"/>
          </a:xfrm>
          <a:prstGeom prst="rect">
            <a:avLst/>
          </a:prstGeom>
          <a:noFill/>
          <a:ln>
            <a:noFill/>
          </a:ln>
        </p:spPr>
      </p:pic>
      <p:sp>
        <p:nvSpPr>
          <p:cNvPr id="10" name="Google Shape;10;p15"/>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11" name="Google Shape;11;p1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15"/>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15"/>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52" name="Shape 52"/>
        <p:cNvGrpSpPr/>
        <p:nvPr/>
      </p:nvGrpSpPr>
      <p:grpSpPr>
        <a:xfrm>
          <a:off x="0" y="0"/>
          <a:ext cx="0" cy="0"/>
          <a:chOff x="0" y="0"/>
          <a:chExt cx="0" cy="0"/>
        </a:xfrm>
      </p:grpSpPr>
      <p:pic>
        <p:nvPicPr>
          <p:cNvPr descr=" " id="53" name="Google Shape;53;p24"/>
          <p:cNvPicPr preferRelativeResize="0"/>
          <p:nvPr/>
        </p:nvPicPr>
        <p:blipFill rotWithShape="1">
          <a:blip r:embed="rId2">
            <a:alphaModFix amt="25000"/>
          </a:blip>
          <a:srcRect b="2234" l="0" r="734" t="14018"/>
          <a:stretch/>
        </p:blipFill>
        <p:spPr>
          <a:xfrm>
            <a:off x="1" y="0"/>
            <a:ext cx="9143999" cy="5143499"/>
          </a:xfrm>
          <a:prstGeom prst="rect">
            <a:avLst/>
          </a:prstGeom>
          <a:noFill/>
          <a:ln>
            <a:noFill/>
          </a:ln>
        </p:spPr>
      </p:pic>
      <p:pic>
        <p:nvPicPr>
          <p:cNvPr id="54" name="Google Shape;54;p24"/>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55" name="Google Shape;55;p24"/>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56" name="Google Shape;56;p24"/>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rgbClr val="9A6ABA"/>
                </a:solidFill>
                <a:latin typeface="Montserrat Black"/>
                <a:ea typeface="Montserrat Black"/>
                <a:cs typeface="Montserrat Black"/>
                <a:sym typeface="Montserrat Black"/>
              </a:rPr>
              <a:t>“</a:t>
            </a:r>
            <a:endParaRPr b="0" i="0" sz="4200" u="none" cap="none" strike="noStrike">
              <a:solidFill>
                <a:srgbClr val="9A6ABA"/>
              </a:solidFill>
              <a:latin typeface="Montserrat Black"/>
              <a:ea typeface="Montserrat Black"/>
              <a:cs typeface="Montserrat Black"/>
              <a:sym typeface="Montserrat Black"/>
            </a:endParaRPr>
          </a:p>
        </p:txBody>
      </p:sp>
      <p:cxnSp>
        <p:nvCxnSpPr>
          <p:cNvPr id="57" name="Google Shape;57;p24"/>
          <p:cNvCxnSpPr/>
          <p:nvPr/>
        </p:nvCxnSpPr>
        <p:spPr>
          <a:xfrm>
            <a:off x="4314143" y="4230331"/>
            <a:ext cx="521400" cy="0"/>
          </a:xfrm>
          <a:prstGeom prst="straightConnector1">
            <a:avLst/>
          </a:prstGeom>
          <a:noFill/>
          <a:ln cap="flat" cmpd="sng" w="76200">
            <a:solidFill>
              <a:srgbClr val="9A6ABA"/>
            </a:solidFill>
            <a:prstDash val="solid"/>
            <a:round/>
            <a:headEnd len="sm" w="sm" type="none"/>
            <a:tailEnd len="sm" w="sm" type="none"/>
          </a:ln>
        </p:spPr>
      </p:cxnSp>
      <p:sp>
        <p:nvSpPr>
          <p:cNvPr id="58" name="Google Shape;58;p2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sp>
        <p:nvSpPr>
          <p:cNvPr id="60" name="Google Shape;60;p25"/>
          <p:cNvSpPr txBox="1"/>
          <p:nvPr>
            <p:ph hasCustomPrompt="1" type="title"/>
          </p:nvPr>
        </p:nvSpPr>
        <p:spPr>
          <a:xfrm>
            <a:off x="311700" y="407700"/>
            <a:ext cx="8520600" cy="19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1" name="Google Shape;61;p25"/>
          <p:cNvSpPr txBox="1"/>
          <p:nvPr>
            <p:ph idx="1" type="body"/>
          </p:nvPr>
        </p:nvSpPr>
        <p:spPr>
          <a:xfrm>
            <a:off x="2475675" y="3360362"/>
            <a:ext cx="4192800" cy="719400"/>
          </a:xfrm>
          <a:prstGeom prst="rect">
            <a:avLst/>
          </a:prstGeom>
          <a:noFill/>
          <a:ln>
            <a:noFill/>
          </a:ln>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62" name="Google Shape;62;p2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63" name="Google Shape;63;p2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64" name="Google Shape;64;p25"/>
          <p:cNvSpPr txBox="1"/>
          <p:nvPr>
            <p:ph idx="2" type="subTitle"/>
          </p:nvPr>
        </p:nvSpPr>
        <p:spPr>
          <a:xfrm>
            <a:off x="407175" y="2537800"/>
            <a:ext cx="8329200" cy="71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2800">
                <a:solidFill>
                  <a:srgbClr val="9A6ABA"/>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descr=" " id="66" name="Google Shape;66;p26"/>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6"/>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8" name="Google Shape;68;p26"/>
          <p:cNvSpPr txBox="1"/>
          <p:nvPr>
            <p:ph idx="1" type="subTitle"/>
          </p:nvPr>
        </p:nvSpPr>
        <p:spPr>
          <a:xfrm>
            <a:off x="294375" y="2803075"/>
            <a:ext cx="3955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69" name="Google Shape;69;p26"/>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70" name="Google Shape;70;p26"/>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1" name="Google Shape;71;p26"/>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72" name="Shape 72"/>
        <p:cNvGrpSpPr/>
        <p:nvPr/>
      </p:nvGrpSpPr>
      <p:grpSpPr>
        <a:xfrm>
          <a:off x="0" y="0"/>
          <a:ext cx="0" cy="0"/>
          <a:chOff x="0" y="0"/>
          <a:chExt cx="0" cy="0"/>
        </a:xfrm>
      </p:grpSpPr>
      <p:pic>
        <p:nvPicPr>
          <p:cNvPr descr=" " id="73" name="Google Shape;73;p2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4" name="Google Shape;74;p2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75" name="Shape 7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57068C"/>
        </a:solidFill>
      </p:bgPr>
    </p:bg>
    <p:spTree>
      <p:nvGrpSpPr>
        <p:cNvPr id="79" name="Shape 79"/>
        <p:cNvGrpSpPr/>
        <p:nvPr/>
      </p:nvGrpSpPr>
      <p:grpSpPr>
        <a:xfrm>
          <a:off x="0" y="0"/>
          <a:ext cx="0" cy="0"/>
          <a:chOff x="0" y="0"/>
          <a:chExt cx="0" cy="0"/>
        </a:xfrm>
      </p:grpSpPr>
      <p:pic>
        <p:nvPicPr>
          <p:cNvPr descr="Aerial view of New York City." id="80" name="Google Shape;80;g18d545be523_2_3"/>
          <p:cNvPicPr preferRelativeResize="0"/>
          <p:nvPr/>
        </p:nvPicPr>
        <p:blipFill rotWithShape="1">
          <a:blip r:embed="rId2">
            <a:alphaModFix amt="25000"/>
          </a:blip>
          <a:srcRect b="2233" l="0" r="734" t="14018"/>
          <a:stretch/>
        </p:blipFill>
        <p:spPr>
          <a:xfrm>
            <a:off x="1" y="0"/>
            <a:ext cx="9143999" cy="5143499"/>
          </a:xfrm>
          <a:prstGeom prst="rect">
            <a:avLst/>
          </a:prstGeom>
          <a:noFill/>
          <a:ln>
            <a:noFill/>
          </a:ln>
        </p:spPr>
      </p:pic>
      <p:sp>
        <p:nvSpPr>
          <p:cNvPr id="81" name="Google Shape;81;g18d545be523_2_3"/>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82" name="Google Shape;82;g18d545be523_2_3"/>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83" name="Google Shape;83;g18d545be523_2_3"/>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4" name="Google Shape;84;g18d545be523_2_3"/>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g18d545be523_2_9"/>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87" name="Google Shape;87;g18d545be523_2_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88" name="Google Shape;88;g18d545be523_2_9"/>
          <p:cNvSpPr txBox="1"/>
          <p:nvPr>
            <p:ph idx="1" type="body"/>
          </p:nvPr>
        </p:nvSpPr>
        <p:spPr>
          <a:xfrm>
            <a:off x="1376250"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89" name="Google Shape;89;g18d545be523_2_9"/>
          <p:cNvSpPr txBox="1"/>
          <p:nvPr>
            <p:ph idx="2" type="body"/>
          </p:nvPr>
        </p:nvSpPr>
        <p:spPr>
          <a:xfrm>
            <a:off x="5051175"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90" name="Google Shape;90;g18d545be523_2_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sp>
        <p:nvSpPr>
          <p:cNvPr descr=" " id="92" name="Google Shape;92;g18d545be523_2_15"/>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g18d545be523_2_15"/>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4" name="Google Shape;94;g18d545be523_2_15"/>
          <p:cNvSpPr txBox="1"/>
          <p:nvPr>
            <p:ph idx="1" type="subTitle"/>
          </p:nvPr>
        </p:nvSpPr>
        <p:spPr>
          <a:xfrm>
            <a:off x="294375" y="2803075"/>
            <a:ext cx="3955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5" name="Google Shape;95;g18d545be523_2_15"/>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96" name="Google Shape;96;g18d545be523_2_1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97" name="Google Shape;97;g18d545be523_2_1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98" name="Shape 98"/>
        <p:cNvGrpSpPr/>
        <p:nvPr/>
      </p:nvGrpSpPr>
      <p:grpSpPr>
        <a:xfrm>
          <a:off x="0" y="0"/>
          <a:ext cx="0" cy="0"/>
          <a:chOff x="0" y="0"/>
          <a:chExt cx="0" cy="0"/>
        </a:xfrm>
      </p:grpSpPr>
      <p:pic>
        <p:nvPicPr>
          <p:cNvPr descr=" " id="99" name="Google Shape;99;g18d545be523_2_2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00" name="Google Shape;100;g18d545be523_2_2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01" name="Shape 10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14" name="Shape 14"/>
        <p:cNvGrpSpPr/>
        <p:nvPr/>
      </p:nvGrpSpPr>
      <p:grpSpPr>
        <a:xfrm>
          <a:off x="0" y="0"/>
          <a:ext cx="0" cy="0"/>
          <a:chOff x="0" y="0"/>
          <a:chExt cx="0" cy="0"/>
        </a:xfrm>
      </p:grpSpPr>
      <p:cxnSp>
        <p:nvCxnSpPr>
          <p:cNvPr descr=" " id="15" name="Google Shape;15;p16"/>
          <p:cNvCxnSpPr/>
          <p:nvPr/>
        </p:nvCxnSpPr>
        <p:spPr>
          <a:xfrm>
            <a:off x="407168" y="2618527"/>
            <a:ext cx="521400" cy="0"/>
          </a:xfrm>
          <a:prstGeom prst="straightConnector1">
            <a:avLst/>
          </a:prstGeom>
          <a:noFill/>
          <a:ln cap="flat" cmpd="sng" w="76200">
            <a:solidFill>
              <a:srgbClr val="9A6ABA"/>
            </a:solidFill>
            <a:prstDash val="solid"/>
            <a:round/>
            <a:headEnd len="sm" w="sm" type="none"/>
            <a:tailEnd len="sm" w="sm" type="none"/>
          </a:ln>
        </p:spPr>
      </p:cxnSp>
      <p:pic>
        <p:nvPicPr>
          <p:cNvPr descr=" " id="16" name="Google Shape;16;p16"/>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7" name="Google Shape;17;p16"/>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8" name="Google Shape;18;p16"/>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17"/>
          <p:cNvSpPr txBox="1"/>
          <p:nvPr>
            <p:ph type="title"/>
          </p:nvPr>
        </p:nvSpPr>
        <p:spPr>
          <a:xfrm>
            <a:off x="311700" y="1152475"/>
            <a:ext cx="3345900" cy="3199500"/>
          </a:xfrm>
          <a:prstGeom prst="rect">
            <a:avLst/>
          </a:prstGeom>
          <a:noFill/>
          <a:ln>
            <a:noFill/>
          </a:ln>
        </p:spPr>
        <p:txBody>
          <a:bodyPr anchorCtr="0" anchor="t" bIns="91425" lIns="91425" spcFirstLastPara="1" rIns="91425" wrap="square" tIns="91425">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21" name="Google Shape;21;p17"/>
          <p:cNvSpPr txBox="1"/>
          <p:nvPr>
            <p:ph idx="1" type="body"/>
          </p:nvPr>
        </p:nvSpPr>
        <p:spPr>
          <a:xfrm>
            <a:off x="4114800" y="1175683"/>
            <a:ext cx="4192800" cy="31233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1600"/>
              </a:spcBef>
              <a:spcAft>
                <a:spcPts val="0"/>
              </a:spcAft>
              <a:buSzPts val="1400"/>
              <a:buChar char="○"/>
              <a:defRPr/>
            </a:lvl2pPr>
            <a:lvl3pPr indent="-317500" lvl="2" marL="1371600" algn="l">
              <a:lnSpc>
                <a:spcPct val="125000"/>
              </a:lnSpc>
              <a:spcBef>
                <a:spcPts val="1600"/>
              </a:spcBef>
              <a:spcAft>
                <a:spcPts val="0"/>
              </a:spcAft>
              <a:buSzPts val="1400"/>
              <a:buChar char="■"/>
              <a:defRPr/>
            </a:lvl3pPr>
            <a:lvl4pPr indent="-317500" lvl="3" marL="1828800" algn="l">
              <a:lnSpc>
                <a:spcPct val="125000"/>
              </a:lnSpc>
              <a:spcBef>
                <a:spcPts val="1600"/>
              </a:spcBef>
              <a:spcAft>
                <a:spcPts val="0"/>
              </a:spcAft>
              <a:buSzPts val="1400"/>
              <a:buChar char="●"/>
              <a:defRPr/>
            </a:lvl4pPr>
            <a:lvl5pPr indent="-317500" lvl="4" marL="2286000" algn="l">
              <a:lnSpc>
                <a:spcPct val="125000"/>
              </a:lnSpc>
              <a:spcBef>
                <a:spcPts val="1600"/>
              </a:spcBef>
              <a:spcAft>
                <a:spcPts val="0"/>
              </a:spcAft>
              <a:buSzPts val="1400"/>
              <a:buChar char="○"/>
              <a:defRPr/>
            </a:lvl5pPr>
            <a:lvl6pPr indent="-317500" lvl="5" marL="2743200" algn="l">
              <a:lnSpc>
                <a:spcPct val="125000"/>
              </a:lnSpc>
              <a:spcBef>
                <a:spcPts val="1600"/>
              </a:spcBef>
              <a:spcAft>
                <a:spcPts val="0"/>
              </a:spcAft>
              <a:buSzPts val="1400"/>
              <a:buChar char="■"/>
              <a:defRPr/>
            </a:lvl6pPr>
            <a:lvl7pPr indent="-317500" lvl="6" marL="3200400" algn="l">
              <a:lnSpc>
                <a:spcPct val="125000"/>
              </a:lnSpc>
              <a:spcBef>
                <a:spcPts val="1600"/>
              </a:spcBef>
              <a:spcAft>
                <a:spcPts val="0"/>
              </a:spcAft>
              <a:buSzPts val="1400"/>
              <a:buChar char="●"/>
              <a:defRPr/>
            </a:lvl7pPr>
            <a:lvl8pPr indent="-317500" lvl="7" marL="3657600" algn="l">
              <a:lnSpc>
                <a:spcPct val="125000"/>
              </a:lnSpc>
              <a:spcBef>
                <a:spcPts val="1600"/>
              </a:spcBef>
              <a:spcAft>
                <a:spcPts val="0"/>
              </a:spcAft>
              <a:buSzPts val="1400"/>
              <a:buChar char="○"/>
              <a:defRPr/>
            </a:lvl8pPr>
            <a:lvl9pPr indent="-317500" lvl="8" marL="4114800" algn="l">
              <a:lnSpc>
                <a:spcPct val="125000"/>
              </a:lnSpc>
              <a:spcBef>
                <a:spcPts val="1600"/>
              </a:spcBef>
              <a:spcAft>
                <a:spcPts val="1600"/>
              </a:spcAft>
              <a:buSzPts val="1400"/>
              <a:buChar char="■"/>
              <a:defRPr/>
            </a:lvl9pPr>
          </a:lstStyle>
          <a:p/>
        </p:txBody>
      </p:sp>
      <p:sp>
        <p:nvSpPr>
          <p:cNvPr id="22" name="Google Shape;22;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descr=" " id="23" name="Google Shape;23;p1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18"/>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26" name="Google Shape;26;p1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27" name="Google Shape;27;p18"/>
          <p:cNvSpPr txBox="1"/>
          <p:nvPr>
            <p:ph idx="1" type="body"/>
          </p:nvPr>
        </p:nvSpPr>
        <p:spPr>
          <a:xfrm>
            <a:off x="1376250"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28" name="Google Shape;28;p18"/>
          <p:cNvSpPr txBox="1"/>
          <p:nvPr>
            <p:ph idx="2" type="body"/>
          </p:nvPr>
        </p:nvSpPr>
        <p:spPr>
          <a:xfrm>
            <a:off x="5051175"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29" name="Google Shape;29;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19"/>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32" name="Google Shape;32;p1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3" name="Google Shape;33;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0"/>
          <p:cNvSpPr txBox="1"/>
          <p:nvPr>
            <p:ph type="title"/>
          </p:nvPr>
        </p:nvSpPr>
        <p:spPr>
          <a:xfrm>
            <a:off x="311700" y="426408"/>
            <a:ext cx="4308300" cy="10593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36" name="Google Shape;36;p20"/>
          <p:cNvSpPr txBox="1"/>
          <p:nvPr>
            <p:ph idx="1" type="body"/>
          </p:nvPr>
        </p:nvSpPr>
        <p:spPr>
          <a:xfrm>
            <a:off x="311700" y="1646230"/>
            <a:ext cx="3350400" cy="24189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pic>
        <p:nvPicPr>
          <p:cNvPr descr=" " id="37" name="Google Shape;37;p20"/>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8" name="Google Shape;38;p2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3F3F3"/>
        </a:solidFill>
      </p:bgPr>
    </p:bg>
    <p:spTree>
      <p:nvGrpSpPr>
        <p:cNvPr id="39" name="Shape 39"/>
        <p:cNvGrpSpPr/>
        <p:nvPr/>
      </p:nvGrpSpPr>
      <p:grpSpPr>
        <a:xfrm>
          <a:off x="0" y="0"/>
          <a:ext cx="0" cy="0"/>
          <a:chOff x="0" y="0"/>
          <a:chExt cx="0" cy="0"/>
        </a:xfrm>
      </p:grpSpPr>
      <p:sp>
        <p:nvSpPr>
          <p:cNvPr id="40" name="Google Shape;40;p21"/>
          <p:cNvSpPr txBox="1"/>
          <p:nvPr>
            <p:ph type="title"/>
          </p:nvPr>
        </p:nvSpPr>
        <p:spPr>
          <a:xfrm>
            <a:off x="407175" y="450150"/>
            <a:ext cx="8329500" cy="382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41" name="Google Shape;41;p21"/>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2" name="Google Shape;42;p2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43" name="Shape 43"/>
        <p:cNvGrpSpPr/>
        <p:nvPr/>
      </p:nvGrpSpPr>
      <p:grpSpPr>
        <a:xfrm>
          <a:off x="0" y="0"/>
          <a:ext cx="0" cy="0"/>
          <a:chOff x="0" y="0"/>
          <a:chExt cx="0" cy="0"/>
        </a:xfrm>
      </p:grpSpPr>
      <p:pic>
        <p:nvPicPr>
          <p:cNvPr descr=" " id="44" name="Google Shape;44;p2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5" name="Google Shape;45;p22"/>
          <p:cNvSpPr txBox="1"/>
          <p:nvPr>
            <p:ph type="title"/>
          </p:nvPr>
        </p:nvSpPr>
        <p:spPr>
          <a:xfrm>
            <a:off x="311700" y="445025"/>
            <a:ext cx="38031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46" name="Google Shape;46;p22"/>
          <p:cNvSpPr txBox="1"/>
          <p:nvPr>
            <p:ph idx="1" type="body"/>
          </p:nvPr>
        </p:nvSpPr>
        <p:spPr>
          <a:xfrm>
            <a:off x="311700" y="2750150"/>
            <a:ext cx="3466500" cy="1522500"/>
          </a:xfrm>
          <a:prstGeom prst="rect">
            <a:avLst/>
          </a:prstGeom>
          <a:noFill/>
          <a:ln>
            <a:noFill/>
          </a:ln>
        </p:spPr>
        <p:txBody>
          <a:bodyPr anchorCtr="0" anchor="b"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0"/>
              </a:spcBef>
              <a:spcAft>
                <a:spcPts val="0"/>
              </a:spcAft>
              <a:buSzPts val="1100"/>
              <a:buChar char="○"/>
              <a:defRPr sz="1100"/>
            </a:lvl2pPr>
            <a:lvl3pPr indent="-298450" lvl="2" marL="1371600" algn="l">
              <a:lnSpc>
                <a:spcPct val="125000"/>
              </a:lnSpc>
              <a:spcBef>
                <a:spcPts val="0"/>
              </a:spcBef>
              <a:spcAft>
                <a:spcPts val="0"/>
              </a:spcAft>
              <a:buSzPts val="1100"/>
              <a:buChar char="■"/>
              <a:defRPr sz="1100"/>
            </a:lvl3pPr>
            <a:lvl4pPr indent="-298450" lvl="3" marL="1828800" algn="l">
              <a:lnSpc>
                <a:spcPct val="125000"/>
              </a:lnSpc>
              <a:spcBef>
                <a:spcPts val="0"/>
              </a:spcBef>
              <a:spcAft>
                <a:spcPts val="0"/>
              </a:spcAft>
              <a:buSzPts val="1100"/>
              <a:buChar char="●"/>
              <a:defRPr sz="1100"/>
            </a:lvl4pPr>
            <a:lvl5pPr indent="-298450" lvl="4" marL="2286000" algn="l">
              <a:lnSpc>
                <a:spcPct val="125000"/>
              </a:lnSpc>
              <a:spcBef>
                <a:spcPts val="0"/>
              </a:spcBef>
              <a:spcAft>
                <a:spcPts val="0"/>
              </a:spcAft>
              <a:buSzPts val="1100"/>
              <a:buChar char="○"/>
              <a:defRPr sz="1100"/>
            </a:lvl5pPr>
            <a:lvl6pPr indent="-298450" lvl="5" marL="2743200" algn="l">
              <a:lnSpc>
                <a:spcPct val="125000"/>
              </a:lnSpc>
              <a:spcBef>
                <a:spcPts val="0"/>
              </a:spcBef>
              <a:spcAft>
                <a:spcPts val="0"/>
              </a:spcAft>
              <a:buSzPts val="1100"/>
              <a:buChar char="■"/>
              <a:defRPr sz="1100"/>
            </a:lvl6pPr>
            <a:lvl7pPr indent="-298450" lvl="6" marL="3200400" algn="l">
              <a:lnSpc>
                <a:spcPct val="125000"/>
              </a:lnSpc>
              <a:spcBef>
                <a:spcPts val="0"/>
              </a:spcBef>
              <a:spcAft>
                <a:spcPts val="0"/>
              </a:spcAft>
              <a:buSzPts val="1100"/>
              <a:buChar char="●"/>
              <a:defRPr sz="1100"/>
            </a:lvl7pPr>
            <a:lvl8pPr indent="-298450" lvl="7" marL="3657600" algn="l">
              <a:lnSpc>
                <a:spcPct val="125000"/>
              </a:lnSpc>
              <a:spcBef>
                <a:spcPts val="0"/>
              </a:spcBef>
              <a:spcAft>
                <a:spcPts val="0"/>
              </a:spcAft>
              <a:buSzPts val="1100"/>
              <a:buChar char="○"/>
              <a:defRPr sz="1100"/>
            </a:lvl8pPr>
            <a:lvl9pPr indent="-298450" lvl="8" marL="4114800" algn="l">
              <a:lnSpc>
                <a:spcPct val="125000"/>
              </a:lnSpc>
              <a:spcBef>
                <a:spcPts val="0"/>
              </a:spcBef>
              <a:spcAft>
                <a:spcPts val="0"/>
              </a:spcAft>
              <a:buSzPts val="1100"/>
              <a:buChar char="■"/>
              <a:defRPr sz="1100"/>
            </a:lvl9pPr>
          </a:lstStyle>
          <a:p/>
        </p:txBody>
      </p:sp>
      <p:sp>
        <p:nvSpPr>
          <p:cNvPr id="47" name="Google Shape;47;p2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pic>
        <p:nvPicPr>
          <p:cNvPr descr=" " id="49" name="Google Shape;49;p2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0" name="Google Shape;50;p2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51" name="Google Shape;51;p23"/>
          <p:cNvSpPr txBox="1"/>
          <p:nvPr>
            <p:ph type="title"/>
          </p:nvPr>
        </p:nvSpPr>
        <p:spPr>
          <a:xfrm>
            <a:off x="311700" y="3564945"/>
            <a:ext cx="44913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4200"/>
              <a:buFont typeface="Montserrat ExtraBold"/>
              <a:buNone/>
              <a:defRPr b="0" i="0" sz="4200" u="none" cap="none" strike="noStrike">
                <a:solidFill>
                  <a:srgbClr val="57068C"/>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4"/>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 name="Shape 76"/>
        <p:cNvGrpSpPr/>
        <p:nvPr/>
      </p:nvGrpSpPr>
      <p:grpSpPr>
        <a:xfrm>
          <a:off x="0" y="0"/>
          <a:ext cx="0" cy="0"/>
          <a:chOff x="0" y="0"/>
          <a:chExt cx="0" cy="0"/>
        </a:xfrm>
      </p:grpSpPr>
      <p:sp>
        <p:nvSpPr>
          <p:cNvPr id="77" name="Google Shape;77;g18d545be523_2_0"/>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4200"/>
              <a:buFont typeface="Montserrat ExtraBold"/>
              <a:buNone/>
              <a:defRPr b="0" i="0" sz="4200" u="none" cap="none" strike="noStrike">
                <a:solidFill>
                  <a:srgbClr val="57068C"/>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8" name="Google Shape;78;g18d545be523_2_0"/>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hyperlink" Target="https://www.simplilearn.com/tutorials/deep-learning-tutorial/rnn" TargetMode="External"/><Relationship Id="rId4" Type="http://schemas.openxmlformats.org/officeDocument/2006/relationships/hyperlink" Target="https://stanford.edu/~shervine/teaching/cs-230/cheatsheet-recurrent-neural-networks" TargetMode="External"/><Relationship Id="rId5" Type="http://schemas.openxmlformats.org/officeDocument/2006/relationships/hyperlink" Target="https://en.wikipedia.org/wiki/Long_short-term_memory" TargetMode="External"/><Relationship Id="rId6" Type="http://schemas.openxmlformats.org/officeDocument/2006/relationships/hyperlink" Target="https://colah.github.io/posts/2015-08-Understanding-LSTMs/" TargetMode="External"/><Relationship Id="rId7" Type="http://schemas.openxmlformats.org/officeDocument/2006/relationships/hyperlink" Target="https://d2l.ai/chapter_recurrent-modern/lstm.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4200"/>
              <a:buNone/>
            </a:pPr>
            <a:r>
              <a:rPr lang="en"/>
              <a:t>RNN and LSTM</a:t>
            </a:r>
            <a:endParaRPr/>
          </a:p>
        </p:txBody>
      </p:sp>
      <p:sp>
        <p:nvSpPr>
          <p:cNvPr id="107" name="Google Shape;107;p1"/>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1100"/>
              <a:buNone/>
            </a:pPr>
            <a:r>
              <a:rPr lang="en"/>
              <a:t>PRESENTED BY Donguk Shin, Chenwei Wu, Cheng-Yun Tsai</a:t>
            </a:r>
            <a:endParaRPr/>
          </a:p>
          <a:p>
            <a:pPr indent="0" lvl="0" marL="0" rtl="0" algn="l">
              <a:lnSpc>
                <a:spcPct val="125000"/>
              </a:lnSpc>
              <a:spcBef>
                <a:spcPts val="0"/>
              </a:spcBef>
              <a:spcAft>
                <a:spcPts val="0"/>
              </a:spcAft>
              <a:buSzPts val="1100"/>
              <a:buNone/>
            </a:pPr>
            <a:r>
              <a:rPr lang="en"/>
              <a:t>11/15/2022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18d545be523_2_36"/>
          <p:cNvSpPr txBox="1"/>
          <p:nvPr>
            <p:ph type="title"/>
          </p:nvPr>
        </p:nvSpPr>
        <p:spPr>
          <a:xfrm>
            <a:off x="246716" y="551517"/>
            <a:ext cx="8424900" cy="476869"/>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b="1" lang="en" sz="2800"/>
              <a:t>2. Long short-term memory(LSTM)</a:t>
            </a:r>
            <a:endParaRPr b="1" sz="2800"/>
          </a:p>
        </p:txBody>
      </p:sp>
      <p:sp>
        <p:nvSpPr>
          <p:cNvPr id="168" name="Google Shape;168;g18d545be523_2_36"/>
          <p:cNvSpPr txBox="1"/>
          <p:nvPr>
            <p:ph idx="1" type="body"/>
          </p:nvPr>
        </p:nvSpPr>
        <p:spPr>
          <a:xfrm>
            <a:off x="697076" y="1492690"/>
            <a:ext cx="4287154" cy="3001858"/>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200"/>
              <a:buNone/>
            </a:pPr>
            <a:r>
              <a:rPr lang="en"/>
              <a:t>A common LSTM unit is composed of </a:t>
            </a:r>
            <a:r>
              <a:rPr b="1" lang="en"/>
              <a:t>a cell, three gates, and two hidden states</a:t>
            </a:r>
            <a:r>
              <a:rPr lang="en"/>
              <a:t>. </a:t>
            </a:r>
            <a:endParaRPr/>
          </a:p>
          <a:p>
            <a:pPr indent="-171450" lvl="0" marL="171450" rtl="0" algn="just">
              <a:lnSpc>
                <a:spcPct val="100000"/>
              </a:lnSpc>
              <a:spcBef>
                <a:spcPts val="1600"/>
              </a:spcBef>
              <a:spcAft>
                <a:spcPts val="0"/>
              </a:spcAft>
              <a:buSzPts val="1200"/>
              <a:buFont typeface="Noto Sans Symbols"/>
              <a:buChar char="●"/>
            </a:pPr>
            <a:r>
              <a:rPr lang="en"/>
              <a:t>The first step is to decide what information we’re going to throw. This decision is made by a sigmoid layer called the “forget gate.”</a:t>
            </a:r>
            <a:endParaRPr/>
          </a:p>
          <a:p>
            <a:pPr indent="-171450" lvl="0" marL="171450" rtl="0" algn="just">
              <a:lnSpc>
                <a:spcPct val="100000"/>
              </a:lnSpc>
              <a:spcBef>
                <a:spcPts val="1600"/>
              </a:spcBef>
              <a:spcAft>
                <a:spcPts val="0"/>
              </a:spcAft>
              <a:buSzPts val="1200"/>
              <a:buFont typeface="Noto Sans Symbols"/>
              <a:buChar char="●"/>
            </a:pPr>
            <a:r>
              <a:rPr lang="en"/>
              <a:t>The next step is to decide what new information we’re going to store in the cell state. This is achieved by two parts, “input gate” and “candidate memory”.</a:t>
            </a:r>
            <a:endParaRPr/>
          </a:p>
          <a:p>
            <a:pPr indent="-171450" lvl="0" marL="171450" rtl="0" algn="just">
              <a:lnSpc>
                <a:spcPct val="100000"/>
              </a:lnSpc>
              <a:spcBef>
                <a:spcPts val="1600"/>
              </a:spcBef>
              <a:spcAft>
                <a:spcPts val="0"/>
              </a:spcAft>
              <a:buSzPts val="1200"/>
              <a:buFont typeface="Noto Sans Symbols"/>
              <a:buChar char="●"/>
            </a:pPr>
            <a:r>
              <a:rPr lang="en"/>
              <a:t>Finally, we need to decide what we’re going to output. This is based on the new memory state and another sigmoid layer called “output gate”.</a:t>
            </a:r>
            <a:endParaRPr/>
          </a:p>
          <a:p>
            <a:pPr indent="0" lvl="0" marL="0" rtl="0" algn="just">
              <a:lnSpc>
                <a:spcPct val="125000"/>
              </a:lnSpc>
              <a:spcBef>
                <a:spcPts val="1600"/>
              </a:spcBef>
              <a:spcAft>
                <a:spcPts val="0"/>
              </a:spcAft>
              <a:buSzPts val="1200"/>
              <a:buNone/>
            </a:pPr>
            <a:r>
              <a:t/>
            </a:r>
            <a:endParaRPr/>
          </a:p>
          <a:p>
            <a:pPr indent="0" lvl="0" marL="0" rtl="0" algn="just">
              <a:lnSpc>
                <a:spcPct val="125000"/>
              </a:lnSpc>
              <a:spcBef>
                <a:spcPts val="1600"/>
              </a:spcBef>
              <a:spcAft>
                <a:spcPts val="1600"/>
              </a:spcAft>
              <a:buSzPts val="1200"/>
              <a:buNone/>
            </a:pPr>
            <a:r>
              <a:t/>
            </a:r>
            <a:endParaRPr/>
          </a:p>
        </p:txBody>
      </p:sp>
      <p:cxnSp>
        <p:nvCxnSpPr>
          <p:cNvPr id="169" name="Google Shape;169;g18d545be523_2_36"/>
          <p:cNvCxnSpPr/>
          <p:nvPr/>
        </p:nvCxnSpPr>
        <p:spPr>
          <a:xfrm>
            <a:off x="306676" y="1409162"/>
            <a:ext cx="621600" cy="0"/>
          </a:xfrm>
          <a:prstGeom prst="straightConnector1">
            <a:avLst/>
          </a:prstGeom>
          <a:noFill/>
          <a:ln cap="flat" cmpd="sng" w="76200">
            <a:solidFill>
              <a:srgbClr val="9A6ABA"/>
            </a:solidFill>
            <a:prstDash val="solid"/>
            <a:round/>
            <a:headEnd len="sm" w="sm" type="none"/>
            <a:tailEnd len="sm" w="sm" type="none"/>
          </a:ln>
        </p:spPr>
      </p:cxnSp>
      <p:pic>
        <p:nvPicPr>
          <p:cNvPr descr="t— &#10;t— &#10;tanh(XtWxc+H W +bc) &#10;t—l hc &#10;Ct = Ft @ Ct_l + It @ &#10;Ht = Ot @ tanh(Ct) &#10;It = o(Xtwxi + H &#10;t— &#10;Ft = o(Xtwxf + H &#10;ot = o(Xtwxo + H &#10;1 Whi + hi) &#10;1 Who + b o) " id="170" name="Google Shape;170;g18d545be523_2_36"/>
          <p:cNvPicPr preferRelativeResize="0"/>
          <p:nvPr/>
        </p:nvPicPr>
        <p:blipFill rotWithShape="1">
          <a:blip r:embed="rId3">
            <a:alphaModFix/>
          </a:blip>
          <a:srcRect b="0" l="0" r="0" t="0"/>
          <a:stretch/>
        </p:blipFill>
        <p:spPr>
          <a:xfrm>
            <a:off x="5973580" y="3238102"/>
            <a:ext cx="2398426" cy="1597228"/>
          </a:xfrm>
          <a:prstGeom prst="rect">
            <a:avLst/>
          </a:prstGeom>
          <a:noFill/>
          <a:ln>
            <a:noFill/>
          </a:ln>
        </p:spPr>
      </p:pic>
      <p:pic>
        <p:nvPicPr>
          <p:cNvPr id="171" name="Google Shape;171;g18d545be523_2_36"/>
          <p:cNvPicPr preferRelativeResize="0"/>
          <p:nvPr/>
        </p:nvPicPr>
        <p:blipFill rotWithShape="1">
          <a:blip r:embed="rId4">
            <a:alphaModFix/>
          </a:blip>
          <a:srcRect b="0" l="0" r="0" t="0"/>
          <a:stretch/>
        </p:blipFill>
        <p:spPr>
          <a:xfrm>
            <a:off x="5181600" y="1337945"/>
            <a:ext cx="3686007" cy="1800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18d545be523_0_6"/>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RNN vs. LSTM</a:t>
            </a:r>
            <a:endParaRPr/>
          </a:p>
        </p:txBody>
      </p:sp>
      <p:sp>
        <p:nvSpPr>
          <p:cNvPr id="177" name="Google Shape;177;g18d545be523_0_6"/>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0"/>
              <a:buFont typeface="Arial"/>
              <a:buNone/>
            </a:pPr>
            <a:r>
              <a:rPr b="1" i="0" lang="en" sz="25000" u="none" cap="none" strike="noStrike">
                <a:solidFill>
                  <a:srgbClr val="9A6ABA"/>
                </a:solidFill>
                <a:latin typeface="Montserrat"/>
                <a:ea typeface="Montserrat"/>
                <a:cs typeface="Montserrat"/>
                <a:sym typeface="Montserrat"/>
              </a:rPr>
              <a:t>0</a:t>
            </a:r>
            <a:r>
              <a:rPr b="1" lang="en" sz="25000">
                <a:solidFill>
                  <a:srgbClr val="9A6ABA"/>
                </a:solidFill>
                <a:latin typeface="Montserrat"/>
                <a:ea typeface="Montserrat"/>
                <a:cs typeface="Montserrat"/>
                <a:sym typeface="Montserrat"/>
              </a:rPr>
              <a:t>3</a:t>
            </a:r>
            <a:endParaRPr b="1" i="0" sz="25000" u="none" cap="none" strike="noStrike">
              <a:solidFill>
                <a:srgbClr val="9A6ABA"/>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18d545be523_0_39"/>
          <p:cNvSpPr txBox="1"/>
          <p:nvPr>
            <p:ph idx="1" type="body"/>
          </p:nvPr>
        </p:nvSpPr>
        <p:spPr>
          <a:xfrm>
            <a:off x="306676" y="1662415"/>
            <a:ext cx="4287300" cy="30018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Noto Sans Symbols"/>
              <a:buChar char="●"/>
            </a:pPr>
            <a:r>
              <a:rPr lang="en">
                <a:solidFill>
                  <a:schemeClr val="dk2"/>
                </a:solidFill>
              </a:rPr>
              <a:t>Recurrent Neural Network is a generalization of feedforward neural network that has an internal memory.</a:t>
            </a:r>
            <a:endParaRPr>
              <a:solidFill>
                <a:schemeClr val="dk2"/>
              </a:solidFill>
            </a:endParaRPr>
          </a:p>
          <a:p>
            <a:pPr indent="-304800" lvl="0" marL="457200" rtl="0" algn="just">
              <a:spcBef>
                <a:spcPts val="1600"/>
              </a:spcBef>
              <a:spcAft>
                <a:spcPts val="0"/>
              </a:spcAft>
              <a:buClr>
                <a:schemeClr val="dk2"/>
              </a:buClr>
              <a:buSzPts val="1200"/>
              <a:buChar char="●"/>
            </a:pPr>
            <a:r>
              <a:rPr lang="en">
                <a:solidFill>
                  <a:schemeClr val="dk2"/>
                </a:solidFill>
              </a:rPr>
              <a:t>Simple RNN cannot process very long sequences because the gradient of the loss function decays exponentially with time.</a:t>
            </a:r>
            <a:endParaRPr>
              <a:solidFill>
                <a:schemeClr val="dk2"/>
              </a:solidFill>
            </a:endParaRPr>
          </a:p>
          <a:p>
            <a:pPr indent="-304800" lvl="0" marL="457200" rtl="0" algn="just">
              <a:spcBef>
                <a:spcPts val="1600"/>
              </a:spcBef>
              <a:spcAft>
                <a:spcPts val="0"/>
              </a:spcAft>
              <a:buClr>
                <a:schemeClr val="dk2"/>
              </a:buClr>
              <a:buSzPts val="1200"/>
              <a:buChar char="●"/>
            </a:pPr>
            <a:r>
              <a:rPr lang="en">
                <a:solidFill>
                  <a:schemeClr val="dk2"/>
                </a:solidFill>
              </a:rPr>
              <a:t>LSTM model is a special type of RNN (Gated Recurrent Neural Networks) which enables RNNs to remember inputs over a long period of time.</a:t>
            </a:r>
            <a:endParaRPr>
              <a:solidFill>
                <a:schemeClr val="dk2"/>
              </a:solidFill>
            </a:endParaRPr>
          </a:p>
          <a:p>
            <a:pPr indent="-304800" lvl="0" marL="457200" rtl="0" algn="just">
              <a:spcBef>
                <a:spcPts val="1600"/>
              </a:spcBef>
              <a:spcAft>
                <a:spcPts val="0"/>
              </a:spcAft>
              <a:buClr>
                <a:schemeClr val="dk2"/>
              </a:buClr>
              <a:buSzPts val="1200"/>
              <a:buChar char="●"/>
            </a:pPr>
            <a:r>
              <a:t/>
            </a:r>
            <a:endParaRPr>
              <a:solidFill>
                <a:schemeClr val="dk2"/>
              </a:solidFill>
            </a:endParaRPr>
          </a:p>
          <a:p>
            <a:pPr indent="0" lvl="0" marL="0" rtl="0" algn="just">
              <a:lnSpc>
                <a:spcPct val="125000"/>
              </a:lnSpc>
              <a:spcBef>
                <a:spcPts val="1600"/>
              </a:spcBef>
              <a:spcAft>
                <a:spcPts val="0"/>
              </a:spcAft>
              <a:buSzPts val="1200"/>
              <a:buNone/>
            </a:pPr>
            <a:r>
              <a:t/>
            </a:r>
            <a:endParaRPr/>
          </a:p>
          <a:p>
            <a:pPr indent="0" lvl="0" marL="0" rtl="0" algn="just">
              <a:lnSpc>
                <a:spcPct val="125000"/>
              </a:lnSpc>
              <a:spcBef>
                <a:spcPts val="1600"/>
              </a:spcBef>
              <a:spcAft>
                <a:spcPts val="1600"/>
              </a:spcAft>
              <a:buSzPts val="1200"/>
              <a:buNone/>
            </a:pPr>
            <a:r>
              <a:t/>
            </a:r>
            <a:endParaRPr/>
          </a:p>
        </p:txBody>
      </p:sp>
      <p:sp>
        <p:nvSpPr>
          <p:cNvPr id="183" name="Google Shape;183;g18d545be523_0_39"/>
          <p:cNvSpPr txBox="1"/>
          <p:nvPr>
            <p:ph type="title"/>
          </p:nvPr>
        </p:nvSpPr>
        <p:spPr>
          <a:xfrm>
            <a:off x="246716" y="551517"/>
            <a:ext cx="84249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200"/>
              <a:buFont typeface="Arial"/>
              <a:buNone/>
            </a:pPr>
            <a:r>
              <a:rPr lang="en" sz="3100">
                <a:solidFill>
                  <a:schemeClr val="dk1"/>
                </a:solidFill>
              </a:rPr>
              <a:t>RNN and LSTM</a:t>
            </a:r>
            <a:endParaRPr sz="3100">
              <a:solidFill>
                <a:schemeClr val="dk1"/>
              </a:solidFill>
            </a:endParaRPr>
          </a:p>
          <a:p>
            <a:pPr indent="0" lvl="0" marL="0" rtl="0" algn="l">
              <a:lnSpc>
                <a:spcPct val="85000"/>
              </a:lnSpc>
              <a:spcBef>
                <a:spcPts val="0"/>
              </a:spcBef>
              <a:spcAft>
                <a:spcPts val="0"/>
              </a:spcAft>
              <a:buClr>
                <a:srgbClr val="57068C"/>
              </a:buClr>
              <a:buSzPts val="4200"/>
              <a:buFont typeface="Montserrat Black"/>
              <a:buNone/>
            </a:pPr>
            <a:r>
              <a:t/>
            </a:r>
            <a:endParaRPr b="1" sz="2800"/>
          </a:p>
        </p:txBody>
      </p:sp>
      <p:cxnSp>
        <p:nvCxnSpPr>
          <p:cNvPr id="184" name="Google Shape;184;g18d545be523_0_39"/>
          <p:cNvCxnSpPr/>
          <p:nvPr/>
        </p:nvCxnSpPr>
        <p:spPr>
          <a:xfrm>
            <a:off x="306676" y="1409162"/>
            <a:ext cx="621600" cy="0"/>
          </a:xfrm>
          <a:prstGeom prst="straightConnector1">
            <a:avLst/>
          </a:prstGeom>
          <a:noFill/>
          <a:ln cap="flat" cmpd="sng" w="76200">
            <a:solidFill>
              <a:srgbClr val="9A6ABA"/>
            </a:solidFill>
            <a:prstDash val="solid"/>
            <a:round/>
            <a:headEnd len="sm" w="sm" type="none"/>
            <a:tailEnd len="sm" w="sm" type="none"/>
          </a:ln>
        </p:spPr>
      </p:cxnSp>
      <p:pic>
        <p:nvPicPr>
          <p:cNvPr id="185" name="Google Shape;185;g18d545be523_0_39"/>
          <p:cNvPicPr preferRelativeResize="0"/>
          <p:nvPr/>
        </p:nvPicPr>
        <p:blipFill>
          <a:blip r:embed="rId3">
            <a:alphaModFix/>
          </a:blip>
          <a:stretch>
            <a:fillRect/>
          </a:stretch>
        </p:blipFill>
        <p:spPr>
          <a:xfrm>
            <a:off x="5078212" y="1258325"/>
            <a:ext cx="3915271" cy="1597225"/>
          </a:xfrm>
          <a:prstGeom prst="rect">
            <a:avLst/>
          </a:prstGeom>
          <a:noFill/>
          <a:ln>
            <a:noFill/>
          </a:ln>
        </p:spPr>
      </p:pic>
      <p:pic>
        <p:nvPicPr>
          <p:cNvPr id="186" name="Google Shape;186;g18d545be523_0_39"/>
          <p:cNvPicPr preferRelativeResize="0"/>
          <p:nvPr/>
        </p:nvPicPr>
        <p:blipFill>
          <a:blip r:embed="rId4">
            <a:alphaModFix/>
          </a:blip>
          <a:stretch>
            <a:fillRect/>
          </a:stretch>
        </p:blipFill>
        <p:spPr>
          <a:xfrm>
            <a:off x="5078200" y="3085348"/>
            <a:ext cx="3915276" cy="1679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8d545be523_0_64"/>
          <p:cNvSpPr txBox="1"/>
          <p:nvPr>
            <p:ph idx="1" type="body"/>
          </p:nvPr>
        </p:nvSpPr>
        <p:spPr>
          <a:xfrm>
            <a:off x="306676" y="1662415"/>
            <a:ext cx="4287300" cy="3001800"/>
          </a:xfrm>
          <a:prstGeom prst="rect">
            <a:avLst/>
          </a:prstGeom>
          <a:noFill/>
          <a:ln>
            <a:noFill/>
          </a:ln>
        </p:spPr>
        <p:txBody>
          <a:bodyPr anchorCtr="0" anchor="t" bIns="91425" lIns="91425" spcFirstLastPara="1" rIns="91425" wrap="square" tIns="91425">
            <a:noAutofit/>
          </a:bodyPr>
          <a:lstStyle/>
          <a:p>
            <a:pPr indent="-304800" lvl="0" marL="457200" rtl="0" algn="just">
              <a:spcBef>
                <a:spcPts val="0"/>
              </a:spcBef>
              <a:spcAft>
                <a:spcPts val="0"/>
              </a:spcAft>
              <a:buSzPts val="1200"/>
              <a:buFont typeface="Noto Sans Symbols"/>
              <a:buChar char="●"/>
            </a:pPr>
            <a:r>
              <a:rPr lang="en">
                <a:solidFill>
                  <a:schemeClr val="dk2"/>
                </a:solidFill>
              </a:rPr>
              <a:t>Everytime we go back a time step, we need to make an inner product between our current gradient and the weight matrix.</a:t>
            </a:r>
            <a:endParaRPr>
              <a:solidFill>
                <a:schemeClr val="dk2"/>
              </a:solidFill>
            </a:endParaRPr>
          </a:p>
          <a:p>
            <a:pPr indent="-304800" lvl="0" marL="457200" rtl="0" algn="just">
              <a:spcBef>
                <a:spcPts val="1600"/>
              </a:spcBef>
              <a:spcAft>
                <a:spcPts val="0"/>
              </a:spcAft>
              <a:buClr>
                <a:schemeClr val="dk2"/>
              </a:buClr>
              <a:buSzPts val="1200"/>
              <a:buChar char="●"/>
            </a:pPr>
            <a:r>
              <a:rPr lang="en">
                <a:solidFill>
                  <a:schemeClr val="dk2"/>
                </a:solidFill>
              </a:rPr>
              <a:t>V</a:t>
            </a:r>
            <a:r>
              <a:rPr lang="en">
                <a:solidFill>
                  <a:schemeClr val="dk2"/>
                </a:solidFill>
              </a:rPr>
              <a:t>anishing gradient issue for 0.9: </a:t>
            </a:r>
            <a:endParaRPr>
              <a:solidFill>
                <a:schemeClr val="dk2"/>
              </a:solidFill>
            </a:endParaRPr>
          </a:p>
          <a:p>
            <a:pPr indent="457200" lvl="0" marL="457200" rtl="0" algn="just">
              <a:spcBef>
                <a:spcPts val="1600"/>
              </a:spcBef>
              <a:spcAft>
                <a:spcPts val="0"/>
              </a:spcAft>
              <a:buNone/>
            </a:pPr>
            <a:r>
              <a:rPr lang="en">
                <a:solidFill>
                  <a:schemeClr val="dk2"/>
                </a:solidFill>
              </a:rPr>
              <a:t>0.9¹⁰⁰ = 0.000017…</a:t>
            </a:r>
            <a:endParaRPr>
              <a:solidFill>
                <a:schemeClr val="dk2"/>
              </a:solidFill>
            </a:endParaRPr>
          </a:p>
          <a:p>
            <a:pPr indent="-304800" lvl="0" marL="457200" rtl="0" algn="just">
              <a:spcBef>
                <a:spcPts val="1600"/>
              </a:spcBef>
              <a:spcAft>
                <a:spcPts val="0"/>
              </a:spcAft>
              <a:buClr>
                <a:schemeClr val="dk2"/>
              </a:buClr>
              <a:buSzPts val="1200"/>
              <a:buChar char="●"/>
            </a:pPr>
            <a:r>
              <a:rPr lang="en">
                <a:solidFill>
                  <a:schemeClr val="dk2"/>
                </a:solidFill>
              </a:rPr>
              <a:t>For the LSTM, there's is a set of weights which can be learned such that</a:t>
            </a:r>
            <a:endParaRPr>
              <a:solidFill>
                <a:schemeClr val="dk2"/>
              </a:solidFill>
            </a:endParaRPr>
          </a:p>
          <a:p>
            <a:pPr indent="457200" lvl="0" marL="914400" rtl="0" algn="just">
              <a:spcBef>
                <a:spcPts val="1600"/>
              </a:spcBef>
              <a:spcAft>
                <a:spcPts val="0"/>
              </a:spcAft>
              <a:buNone/>
            </a:pPr>
            <a:r>
              <a:rPr lang="en">
                <a:solidFill>
                  <a:schemeClr val="dk2"/>
                </a:solidFill>
              </a:rPr>
              <a:t>𝜎(⋅) ≈ 1</a:t>
            </a:r>
            <a:endParaRPr>
              <a:solidFill>
                <a:schemeClr val="dk2"/>
              </a:solidFill>
            </a:endParaRPr>
          </a:p>
          <a:p>
            <a:pPr indent="-304800" lvl="0" marL="457200" rtl="0" algn="just">
              <a:spcBef>
                <a:spcPts val="1600"/>
              </a:spcBef>
              <a:spcAft>
                <a:spcPts val="0"/>
              </a:spcAft>
              <a:buClr>
                <a:schemeClr val="dk2"/>
              </a:buClr>
              <a:buSzPts val="1200"/>
              <a:buChar char="●"/>
            </a:pPr>
            <a:r>
              <a:t/>
            </a:r>
            <a:endParaRPr>
              <a:solidFill>
                <a:schemeClr val="dk2"/>
              </a:solidFill>
            </a:endParaRPr>
          </a:p>
          <a:p>
            <a:pPr indent="-304800" lvl="0" marL="457200" rtl="0" algn="just">
              <a:spcBef>
                <a:spcPts val="1600"/>
              </a:spcBef>
              <a:spcAft>
                <a:spcPts val="0"/>
              </a:spcAft>
              <a:buClr>
                <a:schemeClr val="dk2"/>
              </a:buClr>
              <a:buSzPts val="1200"/>
              <a:buChar char="●"/>
            </a:pPr>
            <a:r>
              <a:t/>
            </a:r>
            <a:endParaRPr>
              <a:solidFill>
                <a:schemeClr val="dk2"/>
              </a:solidFill>
            </a:endParaRPr>
          </a:p>
          <a:p>
            <a:pPr indent="0" lvl="0" marL="0" rtl="0" algn="just">
              <a:lnSpc>
                <a:spcPct val="125000"/>
              </a:lnSpc>
              <a:spcBef>
                <a:spcPts val="1600"/>
              </a:spcBef>
              <a:spcAft>
                <a:spcPts val="0"/>
              </a:spcAft>
              <a:buSzPts val="1200"/>
              <a:buNone/>
            </a:pPr>
            <a:r>
              <a:t/>
            </a:r>
            <a:endParaRPr/>
          </a:p>
          <a:p>
            <a:pPr indent="0" lvl="0" marL="0" rtl="0" algn="just">
              <a:lnSpc>
                <a:spcPct val="125000"/>
              </a:lnSpc>
              <a:spcBef>
                <a:spcPts val="1600"/>
              </a:spcBef>
              <a:spcAft>
                <a:spcPts val="1600"/>
              </a:spcAft>
              <a:buSzPts val="1200"/>
              <a:buNone/>
            </a:pPr>
            <a:r>
              <a:t/>
            </a:r>
            <a:endParaRPr/>
          </a:p>
        </p:txBody>
      </p:sp>
      <p:sp>
        <p:nvSpPr>
          <p:cNvPr id="192" name="Google Shape;192;g18d545be523_0_64"/>
          <p:cNvSpPr txBox="1"/>
          <p:nvPr>
            <p:ph type="title"/>
          </p:nvPr>
        </p:nvSpPr>
        <p:spPr>
          <a:xfrm>
            <a:off x="253791" y="339267"/>
            <a:ext cx="84249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200"/>
              <a:buFont typeface="Arial"/>
              <a:buNone/>
            </a:pPr>
            <a:r>
              <a:rPr lang="en" sz="3000">
                <a:solidFill>
                  <a:schemeClr val="dk1"/>
                </a:solidFill>
              </a:rPr>
              <a:t>Vanishing and Exploding Gradient Problem</a:t>
            </a:r>
            <a:endParaRPr sz="3100">
              <a:solidFill>
                <a:schemeClr val="dk1"/>
              </a:solidFill>
            </a:endParaRPr>
          </a:p>
          <a:p>
            <a:pPr indent="0" lvl="0" marL="0" rtl="0" algn="l">
              <a:lnSpc>
                <a:spcPct val="85000"/>
              </a:lnSpc>
              <a:spcBef>
                <a:spcPts val="0"/>
              </a:spcBef>
              <a:spcAft>
                <a:spcPts val="0"/>
              </a:spcAft>
              <a:buClr>
                <a:srgbClr val="57068C"/>
              </a:buClr>
              <a:buSzPts val="4200"/>
              <a:buFont typeface="Montserrat Black"/>
              <a:buNone/>
            </a:pPr>
            <a:r>
              <a:t/>
            </a:r>
            <a:endParaRPr b="1" sz="2800"/>
          </a:p>
        </p:txBody>
      </p:sp>
      <p:cxnSp>
        <p:nvCxnSpPr>
          <p:cNvPr id="193" name="Google Shape;193;g18d545be523_0_64"/>
          <p:cNvCxnSpPr/>
          <p:nvPr/>
        </p:nvCxnSpPr>
        <p:spPr>
          <a:xfrm>
            <a:off x="306676" y="1409162"/>
            <a:ext cx="621600" cy="0"/>
          </a:xfrm>
          <a:prstGeom prst="straightConnector1">
            <a:avLst/>
          </a:prstGeom>
          <a:noFill/>
          <a:ln cap="flat" cmpd="sng" w="76200">
            <a:solidFill>
              <a:srgbClr val="9A6ABA"/>
            </a:solidFill>
            <a:prstDash val="solid"/>
            <a:round/>
            <a:headEnd len="sm" w="sm" type="none"/>
            <a:tailEnd len="sm" w="sm" type="none"/>
          </a:ln>
        </p:spPr>
      </p:cxnSp>
      <p:pic>
        <p:nvPicPr>
          <p:cNvPr id="194" name="Google Shape;194;g18d545be523_0_64"/>
          <p:cNvPicPr preferRelativeResize="0"/>
          <p:nvPr/>
        </p:nvPicPr>
        <p:blipFill>
          <a:blip r:embed="rId3">
            <a:alphaModFix/>
          </a:blip>
          <a:stretch>
            <a:fillRect/>
          </a:stretch>
        </p:blipFill>
        <p:spPr>
          <a:xfrm>
            <a:off x="5269824" y="1266228"/>
            <a:ext cx="3532026" cy="1245925"/>
          </a:xfrm>
          <a:prstGeom prst="rect">
            <a:avLst/>
          </a:prstGeom>
          <a:noFill/>
          <a:ln>
            <a:noFill/>
          </a:ln>
        </p:spPr>
      </p:pic>
      <p:pic>
        <p:nvPicPr>
          <p:cNvPr id="195" name="Google Shape;195;g18d545be523_0_64"/>
          <p:cNvPicPr preferRelativeResize="0"/>
          <p:nvPr/>
        </p:nvPicPr>
        <p:blipFill>
          <a:blip r:embed="rId4">
            <a:alphaModFix/>
          </a:blip>
          <a:stretch>
            <a:fillRect/>
          </a:stretch>
        </p:blipFill>
        <p:spPr>
          <a:xfrm>
            <a:off x="5530676" y="2933800"/>
            <a:ext cx="3010332" cy="1834725"/>
          </a:xfrm>
          <a:prstGeom prst="rect">
            <a:avLst/>
          </a:prstGeom>
          <a:noFill/>
          <a:ln>
            <a:noFill/>
          </a:ln>
        </p:spPr>
      </p:pic>
      <p:pic>
        <p:nvPicPr>
          <p:cNvPr id="196" name="Google Shape;196;g18d545be523_0_64"/>
          <p:cNvPicPr preferRelativeResize="0"/>
          <p:nvPr/>
        </p:nvPicPr>
        <p:blipFill>
          <a:blip r:embed="rId5">
            <a:alphaModFix/>
          </a:blip>
          <a:stretch>
            <a:fillRect/>
          </a:stretch>
        </p:blipFill>
        <p:spPr>
          <a:xfrm>
            <a:off x="2992623" y="3954900"/>
            <a:ext cx="1818925" cy="813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g18d545be523_0_13"/>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sz="3000"/>
              <a:t>Types of RNN in Keras</a:t>
            </a:r>
            <a:endParaRPr sz="3000"/>
          </a:p>
        </p:txBody>
      </p:sp>
      <p:sp>
        <p:nvSpPr>
          <p:cNvPr id="202" name="Google Shape;202;g18d545be523_0_13"/>
          <p:cNvSpPr txBox="1"/>
          <p:nvPr>
            <p:ph idx="1" type="body"/>
          </p:nvPr>
        </p:nvSpPr>
        <p:spPr>
          <a:xfrm>
            <a:off x="49925" y="1728925"/>
            <a:ext cx="3021300" cy="24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 </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A</a:t>
            </a:r>
            <a:r>
              <a:rPr lang="en" sz="1400">
                <a:solidFill>
                  <a:schemeClr val="dk2"/>
                </a:solidFill>
              </a:rPr>
              <a:t> fully-connected RNN where the output from previous timestep is to be fed to next timestep.</a:t>
            </a:r>
            <a:endParaRPr sz="1400">
              <a:solidFill>
                <a:schemeClr val="dk2"/>
              </a:solidFill>
            </a:endParaRPr>
          </a:p>
          <a:p>
            <a:pPr indent="0" lvl="0" marL="457200" rtl="0" algn="l">
              <a:spcBef>
                <a:spcPts val="0"/>
              </a:spcBef>
              <a:spcAft>
                <a:spcPts val="0"/>
              </a:spcAft>
              <a:buNone/>
            </a:pPr>
            <a:r>
              <a:t/>
            </a:r>
            <a:endParaRPr sz="1400">
              <a:solidFill>
                <a:schemeClr val="dk2"/>
              </a:solidFill>
            </a:endParaRPr>
          </a:p>
          <a:p>
            <a:pPr indent="0" lvl="0" marL="0" rtl="0" algn="l">
              <a:spcBef>
                <a:spcPts val="0"/>
              </a:spcBef>
              <a:spcAft>
                <a:spcPts val="0"/>
              </a:spcAft>
              <a:buNone/>
            </a:pPr>
            <a:r>
              <a:t/>
            </a:r>
            <a:endParaRPr/>
          </a:p>
          <a:p>
            <a:pPr indent="0" lvl="0" marL="0" rtl="0" algn="l">
              <a:lnSpc>
                <a:spcPct val="125000"/>
              </a:lnSpc>
              <a:spcBef>
                <a:spcPts val="0"/>
              </a:spcBef>
              <a:spcAft>
                <a:spcPts val="1600"/>
              </a:spcAft>
              <a:buSzPts val="1200"/>
              <a:buNone/>
            </a:pPr>
            <a:r>
              <a:t/>
            </a:r>
            <a:endParaRPr/>
          </a:p>
        </p:txBody>
      </p:sp>
      <p:sp>
        <p:nvSpPr>
          <p:cNvPr id="203" name="Google Shape;203;g18d545be523_0_13"/>
          <p:cNvSpPr txBox="1"/>
          <p:nvPr>
            <p:ph idx="1" type="body"/>
          </p:nvPr>
        </p:nvSpPr>
        <p:spPr>
          <a:xfrm>
            <a:off x="3013500" y="1728925"/>
            <a:ext cx="3021300" cy="24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F</a:t>
            </a:r>
            <a:r>
              <a:rPr lang="en" sz="1400">
                <a:solidFill>
                  <a:schemeClr val="dk2"/>
                </a:solidFill>
              </a:rPr>
              <a:t>irst proposed in Cho et al., 2014.</a:t>
            </a:r>
            <a:endParaRPr sz="1400">
              <a:solidFill>
                <a:schemeClr val="dk2"/>
              </a:solidFill>
            </a:endParaRPr>
          </a:p>
          <a:p>
            <a:pPr indent="0" lvl="0" marL="457200" rtl="0" algn="l">
              <a:spcBef>
                <a:spcPts val="0"/>
              </a:spcBef>
              <a:spcAft>
                <a:spcPts val="0"/>
              </a:spcAft>
              <a:buNone/>
            </a:pPr>
            <a:r>
              <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C</a:t>
            </a:r>
            <a:r>
              <a:rPr lang="en" sz="1400">
                <a:solidFill>
                  <a:schemeClr val="dk2"/>
                </a:solidFill>
              </a:rPr>
              <a:t>omputationally easier than LSTM ( GRU </a:t>
            </a:r>
            <a:r>
              <a:rPr lang="en" sz="1400">
                <a:solidFill>
                  <a:schemeClr val="dk2"/>
                </a:solidFill>
              </a:rPr>
              <a:t>only has 2 gates).</a:t>
            </a:r>
            <a:endParaRPr sz="1400">
              <a:solidFill>
                <a:schemeClr val="dk2"/>
              </a:solidFill>
            </a:endParaRPr>
          </a:p>
          <a:p>
            <a:pPr indent="0" lvl="0" marL="457200" rtl="0" algn="l">
              <a:spcBef>
                <a:spcPts val="0"/>
              </a:spcBef>
              <a:spcAft>
                <a:spcPts val="0"/>
              </a:spcAft>
              <a:buNone/>
            </a:pPr>
            <a:r>
              <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Similar performance with LSTM and more efficient (less parameters).</a:t>
            </a:r>
            <a:endParaRPr/>
          </a:p>
          <a:p>
            <a:pPr indent="0" lvl="0" marL="0" rtl="0" algn="l">
              <a:lnSpc>
                <a:spcPct val="125000"/>
              </a:lnSpc>
              <a:spcBef>
                <a:spcPts val="0"/>
              </a:spcBef>
              <a:spcAft>
                <a:spcPts val="1600"/>
              </a:spcAft>
              <a:buSzPts val="1200"/>
              <a:buNone/>
            </a:pPr>
            <a:r>
              <a:t/>
            </a:r>
            <a:endParaRPr/>
          </a:p>
        </p:txBody>
      </p:sp>
      <p:sp>
        <p:nvSpPr>
          <p:cNvPr id="204" name="Google Shape;204;g18d545be523_0_13"/>
          <p:cNvSpPr txBox="1"/>
          <p:nvPr>
            <p:ph idx="1" type="body"/>
          </p:nvPr>
        </p:nvSpPr>
        <p:spPr>
          <a:xfrm>
            <a:off x="6050050" y="1728925"/>
            <a:ext cx="3021300" cy="24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F</a:t>
            </a:r>
            <a:r>
              <a:rPr lang="en" sz="1400">
                <a:solidFill>
                  <a:schemeClr val="dk2"/>
                </a:solidFill>
              </a:rPr>
              <a:t>irst proposed in Hochreiter &amp; Schmidhuber, 1997.</a:t>
            </a:r>
            <a:endParaRPr sz="1400">
              <a:solidFill>
                <a:schemeClr val="dk2"/>
              </a:solidFill>
            </a:endParaRPr>
          </a:p>
          <a:p>
            <a:pPr indent="0" lvl="0" marL="457200" rtl="0" algn="l">
              <a:spcBef>
                <a:spcPts val="0"/>
              </a:spcBef>
              <a:spcAft>
                <a:spcPts val="0"/>
              </a:spcAft>
              <a:buNone/>
            </a:pPr>
            <a:r>
              <a:t/>
            </a:r>
            <a:endParaRPr sz="1400">
              <a:solidFill>
                <a:schemeClr val="dk2"/>
              </a:solidFill>
            </a:endParaRPr>
          </a:p>
          <a:p>
            <a:pPr indent="0" lvl="0" marL="457200" rtl="0" algn="l">
              <a:spcBef>
                <a:spcPts val="0"/>
              </a:spcBef>
              <a:spcAft>
                <a:spcPts val="0"/>
              </a:spcAft>
              <a:buNone/>
            </a:pPr>
            <a:r>
              <a:t/>
            </a:r>
            <a:endParaRPr/>
          </a:p>
          <a:p>
            <a:pPr indent="0" lvl="0" marL="0" rtl="0" algn="l">
              <a:lnSpc>
                <a:spcPct val="125000"/>
              </a:lnSpc>
              <a:spcBef>
                <a:spcPts val="0"/>
              </a:spcBef>
              <a:spcAft>
                <a:spcPts val="1600"/>
              </a:spcAft>
              <a:buSzPts val="1200"/>
              <a:buNone/>
            </a:pPr>
            <a:r>
              <a:t/>
            </a:r>
            <a:endParaRPr/>
          </a:p>
        </p:txBody>
      </p:sp>
      <p:sp>
        <p:nvSpPr>
          <p:cNvPr id="205" name="Google Shape;205;g18d545be523_0_13"/>
          <p:cNvSpPr txBox="1"/>
          <p:nvPr/>
        </p:nvSpPr>
        <p:spPr>
          <a:xfrm>
            <a:off x="782375" y="1386700"/>
            <a:ext cx="155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SimpleRNN</a:t>
            </a:r>
            <a:endParaRPr b="1">
              <a:latin typeface="Montserrat"/>
              <a:ea typeface="Montserrat"/>
              <a:cs typeface="Montserrat"/>
              <a:sym typeface="Montserrat"/>
            </a:endParaRPr>
          </a:p>
        </p:txBody>
      </p:sp>
      <p:sp>
        <p:nvSpPr>
          <p:cNvPr id="206" name="Google Shape;206;g18d545be523_0_13"/>
          <p:cNvSpPr txBox="1"/>
          <p:nvPr/>
        </p:nvSpPr>
        <p:spPr>
          <a:xfrm>
            <a:off x="3380275" y="1279000"/>
            <a:ext cx="236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GRU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(Gated Recurrent Unit)</a:t>
            </a:r>
            <a:endParaRPr b="1">
              <a:latin typeface="Montserrat"/>
              <a:ea typeface="Montserrat"/>
              <a:cs typeface="Montserrat"/>
              <a:sym typeface="Montserrat"/>
            </a:endParaRPr>
          </a:p>
        </p:txBody>
      </p:sp>
      <p:sp>
        <p:nvSpPr>
          <p:cNvPr id="207" name="Google Shape;207;g18d545be523_0_13"/>
          <p:cNvSpPr txBox="1"/>
          <p:nvPr/>
        </p:nvSpPr>
        <p:spPr>
          <a:xfrm>
            <a:off x="6782500" y="1386700"/>
            <a:ext cx="155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Montserrat"/>
                <a:ea typeface="Montserrat"/>
                <a:cs typeface="Montserrat"/>
                <a:sym typeface="Montserrat"/>
              </a:rPr>
              <a:t>LSTM</a:t>
            </a:r>
            <a:endParaRPr b="1">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8d6d10e314_1_5"/>
          <p:cNvSpPr txBox="1"/>
          <p:nvPr>
            <p:ph idx="1" type="body"/>
          </p:nvPr>
        </p:nvSpPr>
        <p:spPr>
          <a:xfrm>
            <a:off x="306674" y="1662425"/>
            <a:ext cx="8223300" cy="3001800"/>
          </a:xfrm>
          <a:prstGeom prst="rect">
            <a:avLst/>
          </a:prstGeom>
          <a:noFill/>
          <a:ln>
            <a:noFill/>
          </a:ln>
        </p:spPr>
        <p:txBody>
          <a:bodyPr anchorCtr="0" anchor="t" bIns="91425" lIns="91425" spcFirstLastPara="1" rIns="91425" wrap="square" tIns="91425">
            <a:noAutofit/>
          </a:bodyPr>
          <a:lstStyle/>
          <a:p>
            <a:pPr indent="0" lvl="0" marL="0" rtl="0" algn="just">
              <a:lnSpc>
                <a:spcPct val="125000"/>
              </a:lnSpc>
              <a:spcBef>
                <a:spcPts val="1600"/>
              </a:spcBef>
              <a:spcAft>
                <a:spcPts val="0"/>
              </a:spcAft>
              <a:buSzPts val="1200"/>
              <a:buNone/>
            </a:pPr>
            <a:r>
              <a:rPr lang="en" u="sng">
                <a:solidFill>
                  <a:schemeClr val="hlink"/>
                </a:solidFill>
                <a:hlinkClick r:id="rId3"/>
              </a:rPr>
              <a:t>https://www.simplilearn.com/tutorials/deep-learning-tutorial/rnn</a:t>
            </a:r>
            <a:endParaRPr/>
          </a:p>
          <a:p>
            <a:pPr indent="0" lvl="0" marL="0" rtl="0" algn="just">
              <a:lnSpc>
                <a:spcPct val="125000"/>
              </a:lnSpc>
              <a:spcBef>
                <a:spcPts val="1600"/>
              </a:spcBef>
              <a:spcAft>
                <a:spcPts val="0"/>
              </a:spcAft>
              <a:buSzPts val="1200"/>
              <a:buNone/>
            </a:pPr>
            <a:r>
              <a:rPr lang="en" u="sng">
                <a:solidFill>
                  <a:schemeClr val="hlink"/>
                </a:solidFill>
                <a:hlinkClick r:id="rId4"/>
              </a:rPr>
              <a:t>https://stanford.edu/~shervine/teaching/cs-230/cheatsheet-recurrent-neural-networks</a:t>
            </a:r>
            <a:endParaRPr/>
          </a:p>
          <a:p>
            <a:pPr indent="0" lvl="0" marL="0" rtl="0" algn="just">
              <a:lnSpc>
                <a:spcPct val="125000"/>
              </a:lnSpc>
              <a:spcBef>
                <a:spcPts val="1600"/>
              </a:spcBef>
              <a:spcAft>
                <a:spcPts val="0"/>
              </a:spcAft>
              <a:buSzPts val="1200"/>
              <a:buNone/>
            </a:pPr>
            <a:r>
              <a:rPr lang="en" u="sng">
                <a:solidFill>
                  <a:schemeClr val="hlink"/>
                </a:solidFill>
                <a:hlinkClick r:id="rId5"/>
              </a:rPr>
              <a:t>https://en.wikipedia.org/wiki/Long_short-term_memory</a:t>
            </a:r>
            <a:endParaRPr/>
          </a:p>
          <a:p>
            <a:pPr indent="0" lvl="0" marL="0" rtl="0" algn="just">
              <a:lnSpc>
                <a:spcPct val="125000"/>
              </a:lnSpc>
              <a:spcBef>
                <a:spcPts val="1600"/>
              </a:spcBef>
              <a:spcAft>
                <a:spcPts val="0"/>
              </a:spcAft>
              <a:buSzPts val="1200"/>
              <a:buNone/>
            </a:pPr>
            <a:r>
              <a:rPr lang="en" u="sng">
                <a:solidFill>
                  <a:schemeClr val="hlink"/>
                </a:solidFill>
                <a:hlinkClick r:id="rId6"/>
              </a:rPr>
              <a:t>https://colah.github.io/posts/2015-08-Understanding-LSTMs/</a:t>
            </a:r>
            <a:endParaRPr/>
          </a:p>
          <a:p>
            <a:pPr indent="0" lvl="0" marL="0" rtl="0" algn="just">
              <a:lnSpc>
                <a:spcPct val="125000"/>
              </a:lnSpc>
              <a:spcBef>
                <a:spcPts val="1600"/>
              </a:spcBef>
              <a:spcAft>
                <a:spcPts val="0"/>
              </a:spcAft>
              <a:buSzPts val="1200"/>
              <a:buNone/>
            </a:pPr>
            <a:r>
              <a:rPr lang="en" u="sng">
                <a:solidFill>
                  <a:schemeClr val="hlink"/>
                </a:solidFill>
                <a:hlinkClick r:id="rId7"/>
              </a:rPr>
              <a:t>https://d2l.ai/chapter_recurrent-modern/lstm.html</a:t>
            </a:r>
            <a:endParaRPr/>
          </a:p>
          <a:p>
            <a:pPr indent="0" lvl="0" marL="0" rtl="0" algn="just">
              <a:lnSpc>
                <a:spcPct val="125000"/>
              </a:lnSpc>
              <a:spcBef>
                <a:spcPts val="1600"/>
              </a:spcBef>
              <a:spcAft>
                <a:spcPts val="0"/>
              </a:spcAft>
              <a:buSzPts val="1200"/>
              <a:buNone/>
            </a:pPr>
            <a:r>
              <a:t/>
            </a:r>
            <a:endParaRPr/>
          </a:p>
          <a:p>
            <a:pPr indent="0" lvl="0" marL="0" rtl="0" algn="just">
              <a:lnSpc>
                <a:spcPct val="125000"/>
              </a:lnSpc>
              <a:spcBef>
                <a:spcPts val="1600"/>
              </a:spcBef>
              <a:spcAft>
                <a:spcPts val="1600"/>
              </a:spcAft>
              <a:buSzPts val="1200"/>
              <a:buNone/>
            </a:pPr>
            <a:r>
              <a:t/>
            </a:r>
            <a:endParaRPr/>
          </a:p>
        </p:txBody>
      </p:sp>
      <p:sp>
        <p:nvSpPr>
          <p:cNvPr id="213" name="Google Shape;213;g18d6d10e314_1_5"/>
          <p:cNvSpPr txBox="1"/>
          <p:nvPr>
            <p:ph type="title"/>
          </p:nvPr>
        </p:nvSpPr>
        <p:spPr>
          <a:xfrm>
            <a:off x="253791" y="339267"/>
            <a:ext cx="8424900" cy="4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4200"/>
              <a:buFont typeface="Arial"/>
              <a:buNone/>
            </a:pPr>
            <a:r>
              <a:rPr lang="en">
                <a:solidFill>
                  <a:schemeClr val="dk1"/>
                </a:solidFill>
              </a:rPr>
              <a:t>References</a:t>
            </a:r>
            <a:endParaRPr sz="4300">
              <a:solidFill>
                <a:schemeClr val="dk1"/>
              </a:solidFill>
            </a:endParaRPr>
          </a:p>
          <a:p>
            <a:pPr indent="0" lvl="0" marL="0" rtl="0" algn="l">
              <a:lnSpc>
                <a:spcPct val="85000"/>
              </a:lnSpc>
              <a:spcBef>
                <a:spcPts val="0"/>
              </a:spcBef>
              <a:spcAft>
                <a:spcPts val="0"/>
              </a:spcAft>
              <a:buClr>
                <a:srgbClr val="57068C"/>
              </a:buClr>
              <a:buSzPts val="4200"/>
              <a:buFont typeface="Montserrat Black"/>
              <a:buNone/>
            </a:pPr>
            <a:r>
              <a:t/>
            </a:r>
            <a:endParaRPr b="1" sz="2800"/>
          </a:p>
        </p:txBody>
      </p:sp>
      <p:cxnSp>
        <p:nvCxnSpPr>
          <p:cNvPr id="214" name="Google Shape;214;g18d6d10e314_1_5"/>
          <p:cNvCxnSpPr/>
          <p:nvPr/>
        </p:nvCxnSpPr>
        <p:spPr>
          <a:xfrm>
            <a:off x="306676" y="1409162"/>
            <a:ext cx="621600" cy="0"/>
          </a:xfrm>
          <a:prstGeom prst="straightConnector1">
            <a:avLst/>
          </a:prstGeom>
          <a:noFill/>
          <a:ln cap="flat" cmpd="sng" w="76200">
            <a:solidFill>
              <a:srgbClr val="9A6ABA"/>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Recurrent Neural Network (</a:t>
            </a:r>
            <a:r>
              <a:rPr lang="en"/>
              <a:t>RNN)</a:t>
            </a:r>
            <a:endParaRPr/>
          </a:p>
        </p:txBody>
      </p:sp>
      <p:sp>
        <p:nvSpPr>
          <p:cNvPr id="113" name="Google Shape;113;p2"/>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0"/>
              <a:buFont typeface="Arial"/>
              <a:buNone/>
            </a:pPr>
            <a:r>
              <a:rPr b="1" i="0" lang="en" sz="25000" u="none" cap="none" strike="noStrike">
                <a:solidFill>
                  <a:srgbClr val="9A6ABA"/>
                </a:solidFill>
                <a:latin typeface="Montserrat"/>
                <a:ea typeface="Montserrat"/>
                <a:cs typeface="Montserrat"/>
                <a:sym typeface="Montserrat"/>
              </a:rPr>
              <a:t>01</a:t>
            </a:r>
            <a:endParaRPr b="1" i="0" sz="25000" u="none" cap="none" strike="noStrike">
              <a:solidFill>
                <a:srgbClr val="9A6ABA"/>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3"/>
          <p:cNvSpPr txBox="1"/>
          <p:nvPr>
            <p:ph type="title"/>
          </p:nvPr>
        </p:nvSpPr>
        <p:spPr>
          <a:xfrm>
            <a:off x="311700" y="1152475"/>
            <a:ext cx="3345900" cy="3199500"/>
          </a:xfrm>
          <a:prstGeom prst="rect">
            <a:avLst/>
          </a:prstGeom>
          <a:noFill/>
          <a:ln>
            <a:noFill/>
          </a:ln>
        </p:spPr>
        <p:txBody>
          <a:bodyPr anchorCtr="0" anchor="t" bIns="91425" lIns="91425" spcFirstLastPara="1" rIns="91425" wrap="square" tIns="91425">
            <a:noAutofit/>
          </a:bodyPr>
          <a:lstStyle/>
          <a:p>
            <a:pPr indent="0" lvl="0" marL="0" rtl="0" algn="r">
              <a:lnSpc>
                <a:spcPct val="85000"/>
              </a:lnSpc>
              <a:spcBef>
                <a:spcPts val="0"/>
              </a:spcBef>
              <a:spcAft>
                <a:spcPts val="0"/>
              </a:spcAft>
              <a:buSzPts val="4200"/>
              <a:buNone/>
            </a:pPr>
            <a:r>
              <a:rPr lang="en"/>
              <a:t>What is RNN?</a:t>
            </a:r>
            <a:endParaRPr/>
          </a:p>
        </p:txBody>
      </p:sp>
      <p:sp>
        <p:nvSpPr>
          <p:cNvPr id="119" name="Google Shape;119;p3"/>
          <p:cNvSpPr txBox="1"/>
          <p:nvPr>
            <p:ph idx="1" type="body"/>
          </p:nvPr>
        </p:nvSpPr>
        <p:spPr>
          <a:xfrm>
            <a:off x="4114800" y="957333"/>
            <a:ext cx="4192800" cy="3123300"/>
          </a:xfrm>
          <a:prstGeom prst="rect">
            <a:avLst/>
          </a:prstGeom>
          <a:noFill/>
          <a:ln>
            <a:noFill/>
          </a:ln>
        </p:spPr>
        <p:txBody>
          <a:bodyPr anchorCtr="0" anchor="t" bIns="91425" lIns="91425" spcFirstLastPara="1" rIns="91425" wrap="square" tIns="91425">
            <a:noAutofit/>
          </a:bodyPr>
          <a:lstStyle/>
          <a:p>
            <a:pPr indent="-317500" lvl="0" marL="457200" rtl="0" algn="l">
              <a:lnSpc>
                <a:spcPct val="125000"/>
              </a:lnSpc>
              <a:spcBef>
                <a:spcPts val="0"/>
              </a:spcBef>
              <a:spcAft>
                <a:spcPts val="0"/>
              </a:spcAft>
              <a:buSzPts val="1400"/>
              <a:buChar char="●"/>
            </a:pPr>
            <a:r>
              <a:rPr lang="en"/>
              <a:t>Recurrent Neural Networks(RNNs) are a type of Neural Network that allow previous output to be used as input while having hidden states</a:t>
            </a:r>
            <a:endParaRPr/>
          </a:p>
          <a:p>
            <a:pPr indent="0" lvl="0" marL="457200" rtl="0" algn="l">
              <a:lnSpc>
                <a:spcPct val="125000"/>
              </a:lnSpc>
              <a:spcBef>
                <a:spcPts val="0"/>
              </a:spcBef>
              <a:spcAft>
                <a:spcPts val="0"/>
              </a:spcAft>
              <a:buNone/>
            </a:pPr>
            <a:r>
              <a:t/>
            </a:r>
            <a:endParaRPr/>
          </a:p>
          <a:p>
            <a:pPr indent="-317500" lvl="0" marL="457200" rtl="0" algn="l">
              <a:lnSpc>
                <a:spcPct val="125000"/>
              </a:lnSpc>
              <a:spcBef>
                <a:spcPts val="0"/>
              </a:spcBef>
              <a:spcAft>
                <a:spcPts val="0"/>
              </a:spcAft>
              <a:buSzPts val="1400"/>
              <a:buChar char="●"/>
            </a:pPr>
            <a:r>
              <a:rPr lang="en"/>
              <a:t>RNN save the previous output of a particular layer and feed this back to the input in order to predict the output of the layer.</a:t>
            </a:r>
            <a:endParaRPr/>
          </a:p>
          <a:p>
            <a:pPr indent="0" lvl="0" marL="457200" rtl="0" algn="l">
              <a:lnSpc>
                <a:spcPct val="125000"/>
              </a:lnSpc>
              <a:spcBef>
                <a:spcPts val="0"/>
              </a:spcBef>
              <a:spcAft>
                <a:spcPts val="0"/>
              </a:spcAft>
              <a:buNone/>
            </a:pPr>
            <a:r>
              <a:t/>
            </a:r>
            <a:endParaRPr/>
          </a:p>
          <a:p>
            <a:pPr indent="-317500" lvl="0" marL="457200" rtl="0" algn="l">
              <a:lnSpc>
                <a:spcPct val="125000"/>
              </a:lnSpc>
              <a:spcBef>
                <a:spcPts val="0"/>
              </a:spcBef>
              <a:spcAft>
                <a:spcPts val="0"/>
              </a:spcAft>
              <a:buSzPts val="1400"/>
              <a:buChar char="●"/>
            </a:pPr>
            <a:r>
              <a:rPr lang="en"/>
              <a:t>Used for language translation, natural language processing (nlp), and time series prediction</a:t>
            </a:r>
            <a:endParaRPr/>
          </a:p>
          <a:p>
            <a:pPr indent="0" lvl="0" marL="457200" rtl="0" algn="l">
              <a:lnSpc>
                <a:spcPct val="125000"/>
              </a:lnSpc>
              <a:spcBef>
                <a:spcPts val="0"/>
              </a:spcBef>
              <a:spcAft>
                <a:spcPts val="0"/>
              </a:spcAft>
              <a:buNone/>
            </a:pPr>
            <a:r>
              <a:t/>
            </a:r>
            <a:endParaRPr/>
          </a:p>
          <a:p>
            <a:pPr indent="0" lvl="0" marL="0" rtl="0" algn="l">
              <a:lnSpc>
                <a:spcPct val="125000"/>
              </a:lnSpc>
              <a:spcBef>
                <a:spcPts val="0"/>
              </a:spcBef>
              <a:spcAft>
                <a:spcPts val="0"/>
              </a:spcAft>
              <a:buNone/>
            </a:pPr>
            <a:r>
              <a:t/>
            </a:r>
            <a:endParaRPr/>
          </a:p>
        </p:txBody>
      </p:sp>
      <p:cxnSp>
        <p:nvCxnSpPr>
          <p:cNvPr id="120" name="Google Shape;120;p3"/>
          <p:cNvCxnSpPr/>
          <p:nvPr/>
        </p:nvCxnSpPr>
        <p:spPr>
          <a:xfrm>
            <a:off x="2900432" y="2518986"/>
            <a:ext cx="621600" cy="0"/>
          </a:xfrm>
          <a:prstGeom prst="straightConnector1">
            <a:avLst/>
          </a:prstGeom>
          <a:noFill/>
          <a:ln cap="flat" cmpd="sng" w="76200">
            <a:solidFill>
              <a:srgbClr val="9A6ABA"/>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g159b3c4952c_0_27"/>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a:t>Why RNN?</a:t>
            </a:r>
            <a:endParaRPr/>
          </a:p>
        </p:txBody>
      </p:sp>
      <p:sp>
        <p:nvSpPr>
          <p:cNvPr id="126" name="Google Shape;126;g159b3c4952c_0_27"/>
          <p:cNvSpPr txBox="1"/>
          <p:nvPr>
            <p:ph idx="1" type="body"/>
          </p:nvPr>
        </p:nvSpPr>
        <p:spPr>
          <a:xfrm>
            <a:off x="686025" y="1828800"/>
            <a:ext cx="3700500" cy="24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Feed-Forward Neural Network : </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Cannot handle sequential data</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Considers only the current input</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Cannot memorize previous inputs</a:t>
            </a:r>
            <a:endParaRPr/>
          </a:p>
          <a:p>
            <a:pPr indent="0" lvl="0" marL="0" rtl="0" algn="l">
              <a:lnSpc>
                <a:spcPct val="125000"/>
              </a:lnSpc>
              <a:spcBef>
                <a:spcPts val="0"/>
              </a:spcBef>
              <a:spcAft>
                <a:spcPts val="1600"/>
              </a:spcAft>
              <a:buSzPts val="1200"/>
              <a:buNone/>
            </a:pPr>
            <a:r>
              <a:t/>
            </a:r>
            <a:endParaRPr/>
          </a:p>
        </p:txBody>
      </p:sp>
      <p:sp>
        <p:nvSpPr>
          <p:cNvPr id="127" name="Google Shape;127;g159b3c4952c_0_27"/>
          <p:cNvSpPr txBox="1"/>
          <p:nvPr>
            <p:ph idx="1" type="body"/>
          </p:nvPr>
        </p:nvSpPr>
        <p:spPr>
          <a:xfrm>
            <a:off x="4643675" y="1828800"/>
            <a:ext cx="3700500" cy="24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2"/>
                </a:solidFill>
              </a:rPr>
              <a:t>RNN solves these issues</a:t>
            </a:r>
            <a:r>
              <a:rPr lang="en" sz="1400">
                <a:solidFill>
                  <a:schemeClr val="dk2"/>
                </a:solidFill>
              </a:rPr>
              <a:t>: </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can handle sequential data</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accepts the current input data and previously received inputs</a:t>
            </a:r>
            <a:endParaRPr sz="1400">
              <a:solidFill>
                <a:schemeClr val="dk2"/>
              </a:solidFill>
            </a:endParaRPr>
          </a:p>
          <a:p>
            <a:pPr indent="-317500" lvl="0" marL="457200" rtl="0" algn="l">
              <a:spcBef>
                <a:spcPts val="0"/>
              </a:spcBef>
              <a:spcAft>
                <a:spcPts val="0"/>
              </a:spcAft>
              <a:buClr>
                <a:schemeClr val="dk1"/>
              </a:buClr>
              <a:buSzPts val="1400"/>
              <a:buChar char="●"/>
            </a:pPr>
            <a:r>
              <a:rPr lang="en" sz="1400">
                <a:solidFill>
                  <a:schemeClr val="dk2"/>
                </a:solidFill>
              </a:rPr>
              <a:t>can memorize previous inputs</a:t>
            </a:r>
            <a:endParaRPr/>
          </a:p>
          <a:p>
            <a:pPr indent="0" lvl="0" marL="0" rtl="0" algn="l">
              <a:lnSpc>
                <a:spcPct val="125000"/>
              </a:lnSpc>
              <a:spcBef>
                <a:spcPts val="0"/>
              </a:spcBef>
              <a:spcAft>
                <a:spcPts val="1600"/>
              </a:spcAft>
              <a:buSzPts val="12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159b3c4952c_0_8"/>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a:t>Architecture of RNN</a:t>
            </a:r>
            <a:endParaRPr/>
          </a:p>
        </p:txBody>
      </p:sp>
      <p:pic>
        <p:nvPicPr>
          <p:cNvPr id="133" name="Google Shape;133;g159b3c4952c_0_8"/>
          <p:cNvPicPr preferRelativeResize="0"/>
          <p:nvPr/>
        </p:nvPicPr>
        <p:blipFill>
          <a:blip r:embed="rId3">
            <a:alphaModFix/>
          </a:blip>
          <a:stretch>
            <a:fillRect/>
          </a:stretch>
        </p:blipFill>
        <p:spPr>
          <a:xfrm>
            <a:off x="1290638" y="1325250"/>
            <a:ext cx="6562725" cy="278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59b3c4952c_0_49"/>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sz="3900"/>
              <a:t>Common A</a:t>
            </a:r>
            <a:r>
              <a:rPr lang="en" sz="3900"/>
              <a:t>ctivation functions</a:t>
            </a:r>
            <a:endParaRPr sz="3900"/>
          </a:p>
        </p:txBody>
      </p:sp>
      <p:pic>
        <p:nvPicPr>
          <p:cNvPr id="139" name="Google Shape;139;g159b3c4952c_0_49"/>
          <p:cNvPicPr preferRelativeResize="0"/>
          <p:nvPr/>
        </p:nvPicPr>
        <p:blipFill>
          <a:blip r:embed="rId3">
            <a:alphaModFix/>
          </a:blip>
          <a:stretch>
            <a:fillRect/>
          </a:stretch>
        </p:blipFill>
        <p:spPr>
          <a:xfrm>
            <a:off x="152400" y="1170125"/>
            <a:ext cx="8572500" cy="3009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159b3c4952c_0_62"/>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a:t>Pros and Cons</a:t>
            </a:r>
            <a:endParaRPr/>
          </a:p>
        </p:txBody>
      </p:sp>
      <p:sp>
        <p:nvSpPr>
          <p:cNvPr id="145" name="Google Shape;145;g159b3c4952c_0_62"/>
          <p:cNvSpPr txBox="1"/>
          <p:nvPr>
            <p:ph idx="1" type="body"/>
          </p:nvPr>
        </p:nvSpPr>
        <p:spPr>
          <a:xfrm>
            <a:off x="486425" y="1587425"/>
            <a:ext cx="3742500" cy="2447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400"/>
              <a:t>Pros</a:t>
            </a:r>
            <a:endParaRPr b="1" sz="1400"/>
          </a:p>
          <a:p>
            <a:pPr indent="-317500" lvl="0" marL="457200" rtl="0" algn="l">
              <a:lnSpc>
                <a:spcPct val="125000"/>
              </a:lnSpc>
              <a:spcBef>
                <a:spcPts val="1600"/>
              </a:spcBef>
              <a:spcAft>
                <a:spcPts val="0"/>
              </a:spcAft>
              <a:buSzPts val="1400"/>
              <a:buChar char="●"/>
            </a:pPr>
            <a:r>
              <a:rPr lang="en" sz="1400"/>
              <a:t>Process input of any length</a:t>
            </a:r>
            <a:endParaRPr sz="1400"/>
          </a:p>
          <a:p>
            <a:pPr indent="-317500" lvl="0" marL="457200" rtl="0" algn="l">
              <a:lnSpc>
                <a:spcPct val="125000"/>
              </a:lnSpc>
              <a:spcBef>
                <a:spcPts val="0"/>
              </a:spcBef>
              <a:spcAft>
                <a:spcPts val="0"/>
              </a:spcAft>
              <a:buSzPts val="1400"/>
              <a:buChar char="●"/>
            </a:pPr>
            <a:r>
              <a:rPr lang="en" sz="1400"/>
              <a:t>Model size not increase with size of input</a:t>
            </a:r>
            <a:endParaRPr sz="1400"/>
          </a:p>
          <a:p>
            <a:pPr indent="-317500" lvl="0" marL="457200" rtl="0" algn="l">
              <a:lnSpc>
                <a:spcPct val="125000"/>
              </a:lnSpc>
              <a:spcBef>
                <a:spcPts val="0"/>
              </a:spcBef>
              <a:spcAft>
                <a:spcPts val="0"/>
              </a:spcAft>
              <a:buSzPts val="1400"/>
              <a:buChar char="●"/>
            </a:pPr>
            <a:r>
              <a:rPr lang="en" sz="1400"/>
              <a:t>Remember historical information which is useful for time series prediction</a:t>
            </a:r>
            <a:endParaRPr sz="1400"/>
          </a:p>
          <a:p>
            <a:pPr indent="0" lvl="0" marL="457200" rtl="0" algn="l">
              <a:lnSpc>
                <a:spcPct val="125000"/>
              </a:lnSpc>
              <a:spcBef>
                <a:spcPts val="1600"/>
              </a:spcBef>
              <a:spcAft>
                <a:spcPts val="0"/>
              </a:spcAft>
              <a:buNone/>
            </a:pPr>
            <a:r>
              <a:t/>
            </a:r>
            <a:endParaRPr sz="1400"/>
          </a:p>
          <a:p>
            <a:pPr indent="0" lvl="0" marL="0" rtl="0" algn="l">
              <a:lnSpc>
                <a:spcPct val="125000"/>
              </a:lnSpc>
              <a:spcBef>
                <a:spcPts val="1600"/>
              </a:spcBef>
              <a:spcAft>
                <a:spcPts val="1600"/>
              </a:spcAft>
              <a:buSzPts val="1200"/>
              <a:buNone/>
            </a:pPr>
            <a:r>
              <a:t/>
            </a:r>
            <a:endParaRPr sz="1400"/>
          </a:p>
        </p:txBody>
      </p:sp>
      <p:sp>
        <p:nvSpPr>
          <p:cNvPr id="146" name="Google Shape;146;g159b3c4952c_0_62"/>
          <p:cNvSpPr txBox="1"/>
          <p:nvPr>
            <p:ph idx="1" type="body"/>
          </p:nvPr>
        </p:nvSpPr>
        <p:spPr>
          <a:xfrm>
            <a:off x="4683375" y="1587425"/>
            <a:ext cx="3742500" cy="2447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400"/>
              <a:t>Cons</a:t>
            </a:r>
            <a:endParaRPr sz="1400"/>
          </a:p>
          <a:p>
            <a:pPr indent="-317500" lvl="0" marL="457200" rtl="0" algn="l">
              <a:lnSpc>
                <a:spcPct val="125000"/>
              </a:lnSpc>
              <a:spcBef>
                <a:spcPts val="1600"/>
              </a:spcBef>
              <a:spcAft>
                <a:spcPts val="0"/>
              </a:spcAft>
              <a:buSzPts val="1400"/>
              <a:buChar char="●"/>
            </a:pPr>
            <a:r>
              <a:rPr lang="en" sz="1400"/>
              <a:t>Gradient vanishing and exploding problems.</a:t>
            </a:r>
            <a:endParaRPr sz="1400"/>
          </a:p>
          <a:p>
            <a:pPr indent="-317500" lvl="0" marL="457200" rtl="0" algn="l">
              <a:lnSpc>
                <a:spcPct val="125000"/>
              </a:lnSpc>
              <a:spcBef>
                <a:spcPts val="0"/>
              </a:spcBef>
              <a:spcAft>
                <a:spcPts val="0"/>
              </a:spcAft>
              <a:buSzPts val="1400"/>
              <a:buChar char="●"/>
            </a:pPr>
            <a:r>
              <a:rPr lang="en" sz="1400"/>
              <a:t>Training an RNN is a very difficult task.</a:t>
            </a:r>
            <a:endParaRPr sz="1400"/>
          </a:p>
          <a:p>
            <a:pPr indent="-317500" lvl="0" marL="457200" rtl="0" algn="l">
              <a:lnSpc>
                <a:spcPct val="125000"/>
              </a:lnSpc>
              <a:spcBef>
                <a:spcPts val="0"/>
              </a:spcBef>
              <a:spcAft>
                <a:spcPts val="0"/>
              </a:spcAft>
              <a:buSzPts val="1400"/>
              <a:buChar char="●"/>
            </a:pPr>
            <a:r>
              <a:rPr lang="en" sz="1400"/>
              <a:t>Difficult to access information from a long time ago</a:t>
            </a:r>
            <a:endParaRPr sz="1400"/>
          </a:p>
          <a:p>
            <a:pPr indent="0" lvl="0" marL="457200" rtl="0" algn="l">
              <a:lnSpc>
                <a:spcPct val="125000"/>
              </a:lnSpc>
              <a:spcBef>
                <a:spcPts val="1600"/>
              </a:spcBef>
              <a:spcAft>
                <a:spcPts val="0"/>
              </a:spcAft>
              <a:buNone/>
            </a:pPr>
            <a:r>
              <a:t/>
            </a:r>
            <a:endParaRPr sz="1400"/>
          </a:p>
          <a:p>
            <a:pPr indent="0" lvl="0" marL="0" rtl="0" algn="l">
              <a:lnSpc>
                <a:spcPct val="125000"/>
              </a:lnSpc>
              <a:spcBef>
                <a:spcPts val="1600"/>
              </a:spcBef>
              <a:spcAft>
                <a:spcPts val="1600"/>
              </a:spcAft>
              <a:buSzPts val="1200"/>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18d545be523_0_0"/>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Long Short-Term Memory </a:t>
            </a:r>
            <a:r>
              <a:rPr lang="en"/>
              <a:t>(LSTM)</a:t>
            </a:r>
            <a:endParaRPr/>
          </a:p>
        </p:txBody>
      </p:sp>
      <p:sp>
        <p:nvSpPr>
          <p:cNvPr id="152" name="Google Shape;152;g18d545be523_0_0"/>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5000"/>
              <a:buFont typeface="Arial"/>
              <a:buNone/>
            </a:pPr>
            <a:r>
              <a:rPr b="1" lang="en" sz="25000">
                <a:solidFill>
                  <a:srgbClr val="9A6ABA"/>
                </a:solidFill>
                <a:latin typeface="Montserrat"/>
                <a:ea typeface="Montserrat"/>
                <a:cs typeface="Montserrat"/>
                <a:sym typeface="Montserrat"/>
              </a:rPr>
              <a:t>02</a:t>
            </a:r>
            <a:endParaRPr b="1" i="0" sz="25000" u="none" cap="none" strike="noStrike">
              <a:solidFill>
                <a:srgbClr val="9A6ABA"/>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18d545be523_2_26"/>
          <p:cNvSpPr txBox="1"/>
          <p:nvPr>
            <p:ph type="title"/>
          </p:nvPr>
        </p:nvSpPr>
        <p:spPr>
          <a:xfrm>
            <a:off x="246716" y="551517"/>
            <a:ext cx="8424900" cy="476869"/>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rgbClr val="57068C"/>
              </a:buClr>
              <a:buSzPts val="4200"/>
              <a:buFont typeface="Montserrat Black"/>
              <a:buNone/>
            </a:pPr>
            <a:r>
              <a:rPr b="1" lang="en" sz="2800"/>
              <a:t>2. Long short-term memory(LSTM)</a:t>
            </a:r>
            <a:endParaRPr b="1" sz="2800"/>
          </a:p>
        </p:txBody>
      </p:sp>
      <p:sp>
        <p:nvSpPr>
          <p:cNvPr id="158" name="Google Shape;158;g18d545be523_2_26"/>
          <p:cNvSpPr txBox="1"/>
          <p:nvPr>
            <p:ph idx="1" type="body"/>
          </p:nvPr>
        </p:nvSpPr>
        <p:spPr>
          <a:xfrm>
            <a:off x="1080175" y="1327575"/>
            <a:ext cx="3272700" cy="1244100"/>
          </a:xfrm>
          <a:prstGeom prst="rect">
            <a:avLst/>
          </a:prstGeom>
          <a:noFill/>
          <a:ln>
            <a:noFill/>
          </a:ln>
        </p:spPr>
        <p:txBody>
          <a:bodyPr anchorCtr="0" anchor="t" bIns="91425" lIns="91425" spcFirstLastPara="1" rIns="91425" wrap="square" tIns="91425">
            <a:noAutofit/>
          </a:bodyPr>
          <a:lstStyle/>
          <a:p>
            <a:pPr indent="0" lvl="0" marL="0" rtl="0" algn="just">
              <a:lnSpc>
                <a:spcPct val="125000"/>
              </a:lnSpc>
              <a:spcBef>
                <a:spcPts val="0"/>
              </a:spcBef>
              <a:spcAft>
                <a:spcPts val="1600"/>
              </a:spcAft>
              <a:buSzPts val="1200"/>
              <a:buNone/>
            </a:pPr>
            <a:r>
              <a:rPr lang="en"/>
              <a:t>When training the traditional RNN using back-propagation, the long-term gradients which are back-propagated can vanish or explode, making it difficult to handle a long sequences of data.</a:t>
            </a:r>
            <a:endParaRPr/>
          </a:p>
        </p:txBody>
      </p:sp>
      <p:cxnSp>
        <p:nvCxnSpPr>
          <p:cNvPr id="159" name="Google Shape;159;g18d545be523_2_26"/>
          <p:cNvCxnSpPr/>
          <p:nvPr/>
        </p:nvCxnSpPr>
        <p:spPr>
          <a:xfrm>
            <a:off x="306676" y="1536577"/>
            <a:ext cx="621600" cy="0"/>
          </a:xfrm>
          <a:prstGeom prst="straightConnector1">
            <a:avLst/>
          </a:prstGeom>
          <a:noFill/>
          <a:ln cap="flat" cmpd="sng" w="76200">
            <a:solidFill>
              <a:srgbClr val="9A6ABA"/>
            </a:solidFill>
            <a:prstDash val="solid"/>
            <a:round/>
            <a:headEnd len="sm" w="sm" type="none"/>
            <a:tailEnd len="sm" w="sm" type="none"/>
          </a:ln>
        </p:spPr>
      </p:cxnSp>
      <p:sp>
        <p:nvSpPr>
          <p:cNvPr id="160" name="Google Shape;160;g18d545be523_2_26"/>
          <p:cNvSpPr txBox="1"/>
          <p:nvPr>
            <p:ph idx="2" type="body"/>
          </p:nvPr>
        </p:nvSpPr>
        <p:spPr>
          <a:xfrm>
            <a:off x="5013700" y="1321010"/>
            <a:ext cx="3823500" cy="1783800"/>
          </a:xfrm>
          <a:prstGeom prst="rect">
            <a:avLst/>
          </a:prstGeom>
          <a:noFill/>
          <a:ln>
            <a:noFill/>
          </a:ln>
        </p:spPr>
        <p:txBody>
          <a:bodyPr anchorCtr="0" anchor="t" bIns="91425" lIns="91425" spcFirstLastPara="1" rIns="91425" wrap="square" tIns="91425">
            <a:noAutofit/>
          </a:bodyPr>
          <a:lstStyle/>
          <a:p>
            <a:pPr indent="0" lvl="0" marL="0" rtl="0" algn="just">
              <a:lnSpc>
                <a:spcPct val="125000"/>
              </a:lnSpc>
              <a:spcBef>
                <a:spcPts val="0"/>
              </a:spcBef>
              <a:spcAft>
                <a:spcPts val="1600"/>
              </a:spcAft>
              <a:buSzPts val="1200"/>
              <a:buNone/>
            </a:pPr>
            <a:r>
              <a:rPr lang="en"/>
              <a:t>LSTM model is a special type of RNN that has both "long-term memory" and "short-term memory”. Its architecture allows each cell to remember values over arbitrary time intervals and regulate the flow of information into and out of the cell. And this model was developed to deal with the vanishing gradient problem</a:t>
            </a:r>
            <a:endParaRPr/>
          </a:p>
        </p:txBody>
      </p:sp>
      <p:pic>
        <p:nvPicPr>
          <p:cNvPr id="161" name="Google Shape;161;g18d545be523_2_26"/>
          <p:cNvPicPr preferRelativeResize="0"/>
          <p:nvPr/>
        </p:nvPicPr>
        <p:blipFill rotWithShape="1">
          <a:blip r:embed="rId3">
            <a:alphaModFix/>
          </a:blip>
          <a:srcRect b="0" l="0" r="0" t="0"/>
          <a:stretch/>
        </p:blipFill>
        <p:spPr>
          <a:xfrm>
            <a:off x="1072076" y="3302845"/>
            <a:ext cx="3559885" cy="1135572"/>
          </a:xfrm>
          <a:prstGeom prst="rect">
            <a:avLst/>
          </a:prstGeom>
          <a:noFill/>
          <a:ln>
            <a:noFill/>
          </a:ln>
        </p:spPr>
      </p:pic>
      <p:pic>
        <p:nvPicPr>
          <p:cNvPr id="162" name="Google Shape;162;g18d545be523_2_26"/>
          <p:cNvPicPr preferRelativeResize="0"/>
          <p:nvPr/>
        </p:nvPicPr>
        <p:blipFill rotWithShape="1">
          <a:blip r:embed="rId4">
            <a:alphaModFix/>
          </a:blip>
          <a:srcRect b="0" l="0" r="0" t="0"/>
          <a:stretch/>
        </p:blipFill>
        <p:spPr>
          <a:xfrm>
            <a:off x="5010934" y="3130693"/>
            <a:ext cx="3826390" cy="143858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007E8A"/>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